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3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4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5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6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9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20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21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22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23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24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474" r:id="rId2"/>
    <p:sldId id="444" r:id="rId3"/>
    <p:sldId id="631" r:id="rId4"/>
    <p:sldId id="669" r:id="rId5"/>
    <p:sldId id="670" r:id="rId6"/>
    <p:sldId id="671" r:id="rId7"/>
    <p:sldId id="672" r:id="rId8"/>
    <p:sldId id="704" r:id="rId9"/>
    <p:sldId id="705" r:id="rId10"/>
    <p:sldId id="699" r:id="rId11"/>
    <p:sldId id="707" r:id="rId12"/>
    <p:sldId id="700" r:id="rId13"/>
    <p:sldId id="714" r:id="rId14"/>
    <p:sldId id="677" r:id="rId15"/>
    <p:sldId id="678" r:id="rId16"/>
    <p:sldId id="709" r:id="rId17"/>
    <p:sldId id="679" r:id="rId18"/>
    <p:sldId id="710" r:id="rId19"/>
    <p:sldId id="712" r:id="rId20"/>
    <p:sldId id="680" r:id="rId21"/>
    <p:sldId id="716" r:id="rId22"/>
    <p:sldId id="711" r:id="rId23"/>
    <p:sldId id="682" r:id="rId24"/>
    <p:sldId id="681" r:id="rId25"/>
    <p:sldId id="683" r:id="rId26"/>
    <p:sldId id="713" r:id="rId27"/>
    <p:sldId id="691" r:id="rId28"/>
    <p:sldId id="687" r:id="rId29"/>
    <p:sldId id="688" r:id="rId30"/>
    <p:sldId id="692" r:id="rId31"/>
    <p:sldId id="715" r:id="rId32"/>
    <p:sldId id="695" r:id="rId33"/>
    <p:sldId id="696" r:id="rId34"/>
    <p:sldId id="697" r:id="rId35"/>
    <p:sldId id="56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151E"/>
    <a:srgbClr val="018000"/>
    <a:srgbClr val="548235"/>
    <a:srgbClr val="2E6CA4"/>
    <a:srgbClr val="4A8522"/>
    <a:srgbClr val="BE5108"/>
    <a:srgbClr val="416E98"/>
    <a:srgbClr val="9A72F2"/>
    <a:srgbClr val="EA63A5"/>
    <a:srgbClr val="F38D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663" autoAdjust="0"/>
  </p:normalViewPr>
  <p:slideViewPr>
    <p:cSldViewPr snapToGrid="0">
      <p:cViewPr varScale="1">
        <p:scale>
          <a:sx n="67" d="100"/>
          <a:sy n="67" d="100"/>
        </p:scale>
        <p:origin x="2238" y="8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A004EC-7318-4F23-BE30-D9050C495DFE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51CDE2-23C6-40B0-8CCA-00AA05D6A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788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dirty="0"/>
              <a:t>Hello everyone! I am happy to share our work </a:t>
            </a:r>
            <a:r>
              <a:rPr lang="en-US" altLang="zh-CN" sz="1200" b="1" dirty="0"/>
              <a:t>Eliminating Domain Bias for Federated Learning in Representation Space</a:t>
            </a:r>
            <a:r>
              <a:rPr lang="en-US" altLang="zh-CN" dirty="0"/>
              <a:t>. </a:t>
            </a:r>
          </a:p>
          <a:p>
            <a:pPr algn="l"/>
            <a:r>
              <a:rPr lang="en-US" altLang="zh-CN" dirty="0"/>
              <a:t>This work is done by Shanghai Jiao Tong University, Queen's University Belfast, and Louisiana State University.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663B8-4A32-4E6D-AD85-305BD379BA7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3056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To address these issues,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663B8-4A32-4E6D-AD85-305BD379BA7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85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663B8-4A32-4E6D-AD85-305BD379BA7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357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Now, let’s see the PRBM first, </a:t>
            </a:r>
          </a:p>
          <a:p>
            <a:endParaRPr lang="en-US" altLang="zh-CN" sz="1200" dirty="0"/>
          </a:p>
          <a:p>
            <a:r>
              <a:rPr lang="en-US" altLang="zh-CN" sz="1200" dirty="0"/>
              <a:t>The bottom figure shows this process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663B8-4A32-4E6D-AD85-305BD379BA7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940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663B8-4A32-4E6D-AD85-305BD379BA7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057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Formally, this is the original loss, where we use the feature extractor f to</a:t>
            </a:r>
            <a:r>
              <a:rPr lang="zh-CN" altLang="en-US" sz="1200" dirty="0"/>
              <a:t> </a:t>
            </a:r>
            <a:r>
              <a:rPr lang="en-US" altLang="zh-CN" sz="1200" dirty="0"/>
              <a:t>produce </a:t>
            </a:r>
            <a:r>
              <a:rPr lang="en-US" altLang="zh-CN" sz="1200" dirty="0" err="1"/>
              <a:t>z_i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663B8-4A32-4E6D-AD85-305BD379BA7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7815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But in the loss with PRBM, we use f to generate </a:t>
            </a:r>
            <a:r>
              <a:rPr lang="en-US" altLang="zh-CN" sz="1200" dirty="0" err="1"/>
              <a:t>z_i^g</a:t>
            </a:r>
            <a:r>
              <a:rPr lang="en-US" altLang="zh-CN" sz="1200" dirty="0"/>
              <a:t>, and combine </a:t>
            </a:r>
            <a:r>
              <a:rPr lang="en-US" altLang="zh-CN" sz="1200" dirty="0" err="1"/>
              <a:t>z_i^g</a:t>
            </a:r>
            <a:r>
              <a:rPr lang="en-US" altLang="zh-CN" sz="1200" dirty="0"/>
              <a:t> with </a:t>
            </a:r>
            <a:r>
              <a:rPr lang="en-US" altLang="zh-CN" sz="1200" dirty="0" err="1"/>
              <a:t>z_i^p</a:t>
            </a:r>
            <a:r>
              <a:rPr lang="en-US" altLang="zh-CN" sz="1200" dirty="0"/>
              <a:t> bar to form the original </a:t>
            </a:r>
            <a:r>
              <a:rPr lang="en-US" altLang="zh-CN" sz="1200" dirty="0" err="1"/>
              <a:t>z_i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663B8-4A32-4E6D-AD85-305BD379BA7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90531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We can also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663B8-4A32-4E6D-AD85-305BD379BA7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9675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and rewrite the above loss to this formula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663B8-4A32-4E6D-AD85-305BD379BA7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8206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663B8-4A32-4E6D-AD85-305BD379BA7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8678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663B8-4A32-4E6D-AD85-305BD379BA7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820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663B8-4A32-4E6D-AD85-305BD379BA7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7507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Thus, we devise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663B8-4A32-4E6D-AD85-305BD379BA7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23495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663B8-4A32-4E6D-AD85-305BD379BA7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986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Now the PRBM can learn to store the personalized representation information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663B8-4A32-4E6D-AD85-305BD379BA7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85812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Recall the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663B8-4A32-4E6D-AD85-305BD379BA7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28773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We now plus it with the MR term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663B8-4A32-4E6D-AD85-305BD379BA7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5524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663B8-4A32-4E6D-AD85-305BD379BA7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0030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663B8-4A32-4E6D-AD85-305BD379BA7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6242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In Corollary 1, applying our DBE to FedAvg can achieve a lower divergence between the local and global domains in the first level of representation than FedAvg, thus 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learning a better feature extractor. 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663B8-4A32-4E6D-AD85-305BD379BA7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591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In Corollary 2, applying our DBE to FedAvg can also achieve a lower divergence between the local and global domains in the second level of representation than FedAvg, thus 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facilitating local tasks. </a:t>
            </a:r>
            <a:endParaRPr lang="en-US" altLang="zh-CN" sz="1200" dirty="0"/>
          </a:p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663B8-4A32-4E6D-AD85-305BD379BA7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4913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Our DBE is effective when inserting it before any layer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663B8-4A32-4E6D-AD85-305BD379BA7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602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663B8-4A32-4E6D-AD85-305BD379BA7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1360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And our DBE can also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663B8-4A32-4E6D-AD85-305BD379BA7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5756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663B8-4A32-4E6D-AD85-305BD379BA7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6354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It can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663B8-4A32-4E6D-AD85-305BD379BA7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2391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It can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663B8-4A32-4E6D-AD85-305BD379BA7C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39018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663B8-4A32-4E6D-AD85-305BD379BA7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9196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 is the link of our paper and code. 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Roboto" panose="020F0502020204030204" pitchFamily="2" charset="0"/>
              </a:rPr>
              <a:t>Please feel free to contact us.</a:t>
            </a:r>
          </a:p>
          <a:p>
            <a:r>
              <a:rPr lang="en-US" altLang="zh-CN" dirty="0"/>
              <a:t>Thanks!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CDE2-23C6-40B0-8CCA-00AA05D6A72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266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663B8-4A32-4E6D-AD85-305BD379BA7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209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663B8-4A32-4E6D-AD85-305BD379BA7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971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663B8-4A32-4E6D-AD85-305BD379BA7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068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663B8-4A32-4E6D-AD85-305BD379BA7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761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663B8-4A32-4E6D-AD85-305BD379BA7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608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663B8-4A32-4E6D-AD85-305BD379BA7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375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42A6D-3884-71A6-DA6B-306768D700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1ECA45-5066-9C1E-C6BE-70B2BCD62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15FC5-63F1-08E5-FB9B-E5B0CB85C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841B9-4F8C-419C-8102-D3CE2EDC20EC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4F4F6-07C2-5284-4C9E-220B8DC0E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20342-F64B-9545-4353-E14026E07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44F8C-A533-4C99-B93C-0CF46F9DA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815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BAFB6-7FB4-495D-4D72-E8265FECB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F732B3-6B7A-B775-6CCE-835F1650EE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2A773-759D-EF5F-10DA-F7DE32740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841B9-4F8C-419C-8102-D3CE2EDC20EC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AAA03-7ADC-FB5F-0D86-AA078A22C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FA093-5BC9-6293-2765-B1611AAFF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44F8C-A533-4C99-B93C-0CF46F9DA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38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043C50-868A-C642-1564-ECF4CDAD15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F1D525-E95D-3428-2F05-C2A4C86F6F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B98B0F-8D29-ADF9-7FA3-85119E0E2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841B9-4F8C-419C-8102-D3CE2EDC20EC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7AAFAF-C9C6-4C78-7599-8C6E210F8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23BA5-6106-74D8-7A83-7A9532E46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44F8C-A533-4C99-B93C-0CF46F9DA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858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E7408-AFDC-9206-E327-7872952CD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8FBFD-CA59-BB69-18C0-CC8034A62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C9601-6B8D-0316-36A9-49433F533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841B9-4F8C-419C-8102-D3CE2EDC20EC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97B0F-0DE3-FD3F-28FE-E3399A528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BA6D4-D1EE-1DB6-D838-C6A9F3D8B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44F8C-A533-4C99-B93C-0CF46F9DA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10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9FD83-DB0F-2205-040E-4FAAF7F7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6BCAA0-404C-80D0-0A03-1BA3F42A6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2ABFE-FE96-74F9-F9D4-904685D31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841B9-4F8C-419C-8102-D3CE2EDC20EC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A597F-13FF-B5C8-2588-BD98F2567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D8C16-5A38-C0C1-3819-8F0B8996C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44F8C-A533-4C99-B93C-0CF46F9DA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053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894E-33F1-9968-7A1E-20145D814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16496-31AA-8906-0B5E-D8F4D6D38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48E644-3E43-5B3A-5CCF-7D24B96343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9B04C9-0273-5530-B49C-5DFE70DFC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841B9-4F8C-419C-8102-D3CE2EDC20EC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A89E00-B85A-AD19-0EE5-479187B5E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6B23B4-DD17-13CD-6253-1EADF6FD2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44F8C-A533-4C99-B93C-0CF46F9DA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45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67596-9005-7E45-F637-F1CAE5E11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FF2F7-42C7-D0FE-8610-34915CE57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60023-BD1D-EB80-11C4-E5986BDEAA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7185B1-79CC-3094-BA24-1E004486E7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67AF6D-33B0-7568-8D9B-71F817CB6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EA35C5-76A7-AB62-3244-033F43BBB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841B9-4F8C-419C-8102-D3CE2EDC20EC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613F99-D6B4-4C25-2626-029112C21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E856C9-8A5E-52C9-8A38-FDD5358B5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44F8C-A533-4C99-B93C-0CF46F9DA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168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01B89-C206-52F2-1EF9-F4EAD5A8F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5DC07A-B68B-B3DA-7D85-C2D6C9E7A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841B9-4F8C-419C-8102-D3CE2EDC20EC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6D1D09-469A-AC56-CB82-F7139BD21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F702C8-D8AE-E4C8-CFF5-F21D1BA36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44F8C-A533-4C99-B93C-0CF46F9DA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436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0EA65-BC31-D24E-0B51-4EAFC0537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841B9-4F8C-419C-8102-D3CE2EDC20EC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589DDA-F987-86EF-55AE-25B9E826E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620D6-FEE9-561F-2CBF-FE357270E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44F8C-A533-4C99-B93C-0CF46F9DA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465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0F68D-B77C-3B29-91F2-E1C94DA5A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6F869-61F2-A84B-D314-708F2FF29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C21B3-1331-27A2-4FDC-BFADB477D9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70366C-071A-7644-A57C-D4658C379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841B9-4F8C-419C-8102-D3CE2EDC20EC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5AC20-E73E-C3D4-EDA5-B8D8C5AEB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CC5DE1-D267-B626-F347-C3DB64C0E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44F8C-A533-4C99-B93C-0CF46F9DA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4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FDF13-FCD2-5F53-FEEB-723AD9193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3B7DF8-A81D-3DB2-EF99-65B4C0BCF9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EA8637-1CE7-2E3D-A193-793275AA1C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1E0D15-0A8C-F341-E77B-E0B6D0EB9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841B9-4F8C-419C-8102-D3CE2EDC20EC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EF1DEA-0C11-A3DB-DFC6-0D3D8C412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4C4FB5-5424-DC06-CB32-693319714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44F8C-A533-4C99-B93C-0CF46F9DA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0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6587A2-86AD-D43D-B77F-0E62F15D7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88DED1-DA3E-2E4D-525F-B25DA7A39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8F52D-4255-62FE-EA13-3EC8DD0E9E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841B9-4F8C-419C-8102-D3CE2EDC20EC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1D961-0E5B-5A76-07DC-43B70D6754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58313-F7B4-8520-F145-314DCCD7C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544F8C-A533-4C99-B93C-0CF46F9DA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186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notesSlide" Target="../notesSlides/notesSlide12.xml"/><Relationship Id="rId18" Type="http://schemas.openxmlformats.org/officeDocument/2006/relationships/image" Target="../media/image22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21.png"/><Relationship Id="rId2" Type="http://schemas.openxmlformats.org/officeDocument/2006/relationships/tags" Target="../tags/tag2.xml"/><Relationship Id="rId16" Type="http://schemas.openxmlformats.org/officeDocument/2006/relationships/image" Target="../media/image20.png"/><Relationship Id="rId20" Type="http://schemas.openxmlformats.org/officeDocument/2006/relationships/image" Target="../media/image23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image" Target="../media/image19.png"/><Relationship Id="rId10" Type="http://schemas.openxmlformats.org/officeDocument/2006/relationships/tags" Target="../tags/tag10.xml"/><Relationship Id="rId19" Type="http://schemas.openxmlformats.org/officeDocument/2006/relationships/image" Target="../media/image24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4.xml"/><Relationship Id="rId21" Type="http://schemas.openxmlformats.org/officeDocument/2006/relationships/image" Target="../media/image23.png"/><Relationship Id="rId7" Type="http://schemas.openxmlformats.org/officeDocument/2006/relationships/tags" Target="../tags/tag18.xml"/><Relationship Id="rId2" Type="http://schemas.openxmlformats.org/officeDocument/2006/relationships/tags" Target="../tags/tag13.xml"/><Relationship Id="rId20" Type="http://schemas.openxmlformats.org/officeDocument/2006/relationships/image" Target="../media/image18.png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23" Type="http://schemas.openxmlformats.org/officeDocument/2006/relationships/image" Target="../media/image21.png"/><Relationship Id="rId10" Type="http://schemas.openxmlformats.org/officeDocument/2006/relationships/image" Target="../media/image22.png"/><Relationship Id="rId19" Type="http://schemas.openxmlformats.org/officeDocument/2006/relationships/image" Target="../media/image24.png"/><Relationship Id="rId4" Type="http://schemas.openxmlformats.org/officeDocument/2006/relationships/tags" Target="../tags/tag15.xml"/><Relationship Id="rId9" Type="http://schemas.openxmlformats.org/officeDocument/2006/relationships/notesSlide" Target="../notesSlides/notesSlide13.xml"/><Relationship Id="rId2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22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22.png"/><Relationship Id="rId5" Type="http://schemas.openxmlformats.org/officeDocument/2006/relationships/image" Target="../media/image23.png"/><Relationship Id="rId10" Type="http://schemas.openxmlformats.org/officeDocument/2006/relationships/image" Target="../media/image30.sv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22.png"/><Relationship Id="rId11" Type="http://schemas.openxmlformats.org/officeDocument/2006/relationships/image" Target="../media/image30.svg"/><Relationship Id="rId5" Type="http://schemas.openxmlformats.org/officeDocument/2006/relationships/image" Target="../media/image23.png"/><Relationship Id="rId10" Type="http://schemas.openxmlformats.org/officeDocument/2006/relationships/image" Target="../media/image29.pn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12" Type="http://schemas.openxmlformats.org/officeDocument/2006/relationships/image" Target="../media/image30.sv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22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1.png"/><Relationship Id="rId3" Type="http://schemas.openxmlformats.org/officeDocument/2006/relationships/tags" Target="../tags/tag29.xml"/><Relationship Id="rId7" Type="http://schemas.openxmlformats.org/officeDocument/2006/relationships/notesSlide" Target="../notesSlides/notesSlide19.xml"/><Relationship Id="rId12" Type="http://schemas.openxmlformats.org/officeDocument/2006/relationships/image" Target="../media/image19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3.png"/><Relationship Id="rId5" Type="http://schemas.openxmlformats.org/officeDocument/2006/relationships/tags" Target="../tags/tag31.xml"/><Relationship Id="rId10" Type="http://schemas.openxmlformats.org/officeDocument/2006/relationships/image" Target="../media/image18.png"/><Relationship Id="rId4" Type="http://schemas.openxmlformats.org/officeDocument/2006/relationships/tags" Target="../tags/tag30.xml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18" Type="http://schemas.openxmlformats.org/officeDocument/2006/relationships/image" Target="../media/image18.png"/><Relationship Id="rId3" Type="http://schemas.openxmlformats.org/officeDocument/2006/relationships/tags" Target="../tags/tag34.xml"/><Relationship Id="rId21" Type="http://schemas.openxmlformats.org/officeDocument/2006/relationships/image" Target="../media/image21.png"/><Relationship Id="rId7" Type="http://schemas.openxmlformats.org/officeDocument/2006/relationships/tags" Target="../tags/tag38.xml"/><Relationship Id="rId12" Type="http://schemas.openxmlformats.org/officeDocument/2006/relationships/image" Target="../media/image22.png"/><Relationship Id="rId17" Type="http://schemas.openxmlformats.org/officeDocument/2006/relationships/image" Target="../media/image30.png"/><Relationship Id="rId2" Type="http://schemas.openxmlformats.org/officeDocument/2006/relationships/tags" Target="../tags/tag33.xml"/><Relationship Id="rId20" Type="http://schemas.openxmlformats.org/officeDocument/2006/relationships/image" Target="../media/image19.png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notesSlide" Target="../notesSlides/notesSlide20.xml"/><Relationship Id="rId5" Type="http://schemas.openxmlformats.org/officeDocument/2006/relationships/tags" Target="../tags/tag36.xml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23.png"/><Relationship Id="rId4" Type="http://schemas.openxmlformats.org/officeDocument/2006/relationships/tags" Target="../tags/tag35.xml"/><Relationship Id="rId9" Type="http://schemas.openxmlformats.org/officeDocument/2006/relationships/tags" Target="../tags/tag40.xml"/><Relationship Id="rId22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18" Type="http://schemas.openxmlformats.org/officeDocument/2006/relationships/image" Target="../media/image18.png"/><Relationship Id="rId3" Type="http://schemas.openxmlformats.org/officeDocument/2006/relationships/tags" Target="../tags/tag43.xml"/><Relationship Id="rId21" Type="http://schemas.openxmlformats.org/officeDocument/2006/relationships/image" Target="../media/image21.png"/><Relationship Id="rId7" Type="http://schemas.openxmlformats.org/officeDocument/2006/relationships/tags" Target="../tags/tag47.xml"/><Relationship Id="rId12" Type="http://schemas.openxmlformats.org/officeDocument/2006/relationships/image" Target="../media/image22.png"/><Relationship Id="rId17" Type="http://schemas.openxmlformats.org/officeDocument/2006/relationships/image" Target="../media/image30.png"/><Relationship Id="rId2" Type="http://schemas.openxmlformats.org/officeDocument/2006/relationships/tags" Target="../tags/tag42.xml"/><Relationship Id="rId20" Type="http://schemas.openxmlformats.org/officeDocument/2006/relationships/image" Target="../media/image19.png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notesSlide" Target="../notesSlides/notesSlide21.xml"/><Relationship Id="rId5" Type="http://schemas.openxmlformats.org/officeDocument/2006/relationships/tags" Target="../tags/tag45.xml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23.png"/><Relationship Id="rId4" Type="http://schemas.openxmlformats.org/officeDocument/2006/relationships/tags" Target="../tags/tag44.xml"/><Relationship Id="rId9" Type="http://schemas.openxmlformats.org/officeDocument/2006/relationships/tags" Target="../tags/tag49.xml"/><Relationship Id="rId22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18" Type="http://schemas.openxmlformats.org/officeDocument/2006/relationships/image" Target="../media/image18.png"/><Relationship Id="rId3" Type="http://schemas.openxmlformats.org/officeDocument/2006/relationships/tags" Target="../tags/tag52.xml"/><Relationship Id="rId21" Type="http://schemas.openxmlformats.org/officeDocument/2006/relationships/image" Target="../media/image21.png"/><Relationship Id="rId7" Type="http://schemas.openxmlformats.org/officeDocument/2006/relationships/tags" Target="../tags/tag56.xml"/><Relationship Id="rId12" Type="http://schemas.openxmlformats.org/officeDocument/2006/relationships/image" Target="../media/image22.png"/><Relationship Id="rId17" Type="http://schemas.openxmlformats.org/officeDocument/2006/relationships/image" Target="../media/image30.png"/><Relationship Id="rId2" Type="http://schemas.openxmlformats.org/officeDocument/2006/relationships/tags" Target="../tags/tag51.xml"/><Relationship Id="rId20" Type="http://schemas.openxmlformats.org/officeDocument/2006/relationships/image" Target="../media/image19.png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notesSlide" Target="../notesSlides/notesSlide22.xml"/><Relationship Id="rId5" Type="http://schemas.openxmlformats.org/officeDocument/2006/relationships/tags" Target="../tags/tag54.xml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23.png"/><Relationship Id="rId4" Type="http://schemas.openxmlformats.org/officeDocument/2006/relationships/tags" Target="../tags/tag53.xml"/><Relationship Id="rId9" Type="http://schemas.openxmlformats.org/officeDocument/2006/relationships/tags" Target="../tags/tag58.xml"/><Relationship Id="rId22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tags" Target="../tags/tag61.xml"/><Relationship Id="rId7" Type="http://schemas.openxmlformats.org/officeDocument/2006/relationships/image" Target="../media/image35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23.xml"/><Relationship Id="rId10" Type="http://schemas.openxmlformats.org/officeDocument/2006/relationships/image" Target="../media/image3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64.xml"/><Relationship Id="rId7" Type="http://schemas.openxmlformats.org/officeDocument/2006/relationships/image" Target="../media/image37.pn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image" Target="../media/image22.png"/><Relationship Id="rId11" Type="http://schemas.openxmlformats.org/officeDocument/2006/relationships/image" Target="../media/image36.svg"/><Relationship Id="rId5" Type="http://schemas.openxmlformats.org/officeDocument/2006/relationships/notesSlide" Target="../notesSlides/notesSlide24.xml"/><Relationship Id="rId10" Type="http://schemas.openxmlformats.org/officeDocument/2006/relationships/image" Target="../media/image3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67.xml"/><Relationship Id="rId7" Type="http://schemas.openxmlformats.org/officeDocument/2006/relationships/image" Target="../media/image37.png"/><Relationship Id="rId12" Type="http://schemas.openxmlformats.org/officeDocument/2006/relationships/image" Target="../media/image36.sv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image" Target="../media/image22.png"/><Relationship Id="rId11" Type="http://schemas.openxmlformats.org/officeDocument/2006/relationships/image" Target="../media/image35.png"/><Relationship Id="rId5" Type="http://schemas.openxmlformats.org/officeDocument/2006/relationships/notesSlide" Target="../notesSlides/notesSlide25.xml"/><Relationship Id="rId10" Type="http://schemas.openxmlformats.org/officeDocument/2006/relationships/image" Target="../media/image3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singZ0/DBE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hyperlink" Target="mailto:tsingz@sjtu.edu.cn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10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D4AB65B-9476-4574-832A-2A93B3F06F90}"/>
              </a:ext>
            </a:extLst>
          </p:cNvPr>
          <p:cNvSpPr/>
          <p:nvPr/>
        </p:nvSpPr>
        <p:spPr>
          <a:xfrm>
            <a:off x="0" y="1"/>
            <a:ext cx="12192000" cy="3429000"/>
          </a:xfrm>
          <a:prstGeom prst="rect">
            <a:avLst/>
          </a:prstGeom>
          <a:solidFill>
            <a:srgbClr val="CA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/>
              <a:t>Eliminating Domain Bias for </a:t>
            </a:r>
          </a:p>
          <a:p>
            <a:pPr algn="ctr"/>
            <a:r>
              <a:rPr lang="en-US" altLang="zh-CN" sz="4400" b="1" dirty="0"/>
              <a:t>Federated Learning in</a:t>
            </a:r>
          </a:p>
          <a:p>
            <a:pPr algn="ctr"/>
            <a:r>
              <a:rPr lang="en-US" altLang="zh-CN" sz="4400" b="1" dirty="0"/>
              <a:t>Representation Space</a:t>
            </a:r>
            <a:endParaRPr lang="zh-CN" altLang="en-US" sz="4400" b="1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759E2ED-B990-D301-5932-524B9B613A59}"/>
              </a:ext>
            </a:extLst>
          </p:cNvPr>
          <p:cNvGrpSpPr/>
          <p:nvPr/>
        </p:nvGrpSpPr>
        <p:grpSpPr>
          <a:xfrm>
            <a:off x="1673386" y="5610310"/>
            <a:ext cx="2728063" cy="848781"/>
            <a:chOff x="1252820" y="5610310"/>
            <a:chExt cx="2728063" cy="848781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7E387E4-2EB7-42BB-8A32-FB9E7B529C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63" y="5612434"/>
              <a:ext cx="2577220" cy="846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2">
              <a:extLst>
                <a:ext uri="{FF2B5EF4-FFF2-40B4-BE49-F238E27FC236}">
                  <a16:creationId xmlns:a16="http://schemas.microsoft.com/office/drawing/2014/main" id="{48B584EF-85BF-4268-866A-3725B2F769F1}"/>
                </a:ext>
              </a:extLst>
            </p:cNvPr>
            <p:cNvSpPr txBox="1"/>
            <p:nvPr/>
          </p:nvSpPr>
          <p:spPr>
            <a:xfrm>
              <a:off x="1252820" y="561031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1D0CA9D-EA17-2681-5794-EC28DF0E4EA5}"/>
              </a:ext>
            </a:extLst>
          </p:cNvPr>
          <p:cNvGrpSpPr/>
          <p:nvPr/>
        </p:nvGrpSpPr>
        <p:grpSpPr>
          <a:xfrm>
            <a:off x="7790553" y="5542584"/>
            <a:ext cx="2282315" cy="986356"/>
            <a:chOff x="8506022" y="5542584"/>
            <a:chExt cx="2282315" cy="986356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C5F63FD2-1DED-4093-9E94-B53E45969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1033" y="5542584"/>
              <a:ext cx="2097304" cy="986356"/>
            </a:xfrm>
            <a:prstGeom prst="rect">
              <a:avLst/>
            </a:prstGeom>
          </p:spPr>
        </p:pic>
        <p:sp>
          <p:nvSpPr>
            <p:cNvPr id="10" name="TextBox 23">
              <a:extLst>
                <a:ext uri="{FF2B5EF4-FFF2-40B4-BE49-F238E27FC236}">
                  <a16:creationId xmlns:a16="http://schemas.microsoft.com/office/drawing/2014/main" id="{83DEBB3B-3FB6-4B16-BF57-355BCE9DCE0A}"/>
                </a:ext>
              </a:extLst>
            </p:cNvPr>
            <p:cNvSpPr txBox="1"/>
            <p:nvPr/>
          </p:nvSpPr>
          <p:spPr>
            <a:xfrm>
              <a:off x="8506022" y="5610310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760D21-F2FD-A6F3-B763-824A2A0F707C}"/>
              </a:ext>
            </a:extLst>
          </p:cNvPr>
          <p:cNvGrpSpPr/>
          <p:nvPr/>
        </p:nvGrpSpPr>
        <p:grpSpPr>
          <a:xfrm>
            <a:off x="5013239" y="5610310"/>
            <a:ext cx="2335378" cy="848781"/>
            <a:chOff x="5013239" y="5610310"/>
            <a:chExt cx="2335378" cy="848781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A66EC7C9-0046-4C95-91E8-60A9391C2D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4397" y="5710697"/>
              <a:ext cx="2074220" cy="748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25">
              <a:extLst>
                <a:ext uri="{FF2B5EF4-FFF2-40B4-BE49-F238E27FC236}">
                  <a16:creationId xmlns:a16="http://schemas.microsoft.com/office/drawing/2014/main" id="{9BBE3009-D28F-464B-BC34-711BC723FF52}"/>
                </a:ext>
              </a:extLst>
            </p:cNvPr>
            <p:cNvSpPr txBox="1"/>
            <p:nvPr/>
          </p:nvSpPr>
          <p:spPr>
            <a:xfrm>
              <a:off x="5013239" y="5610310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91EF0CCD-91C3-46BA-867B-CAC5BCBA3365}"/>
              </a:ext>
            </a:extLst>
          </p:cNvPr>
          <p:cNvGrpSpPr/>
          <p:nvPr/>
        </p:nvGrpSpPr>
        <p:grpSpPr>
          <a:xfrm>
            <a:off x="1711526" y="4753514"/>
            <a:ext cx="8768947" cy="461665"/>
            <a:chOff x="1812866" y="4753514"/>
            <a:chExt cx="8768947" cy="461665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5D73B34-D0EF-4D31-B4B4-A7B425128084}"/>
                </a:ext>
              </a:extLst>
            </p:cNvPr>
            <p:cNvSpPr txBox="1"/>
            <p:nvPr/>
          </p:nvSpPr>
          <p:spPr>
            <a:xfrm>
              <a:off x="1812866" y="4753514"/>
              <a:ext cx="17588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/>
                <a:t> Tao Song</a:t>
              </a:r>
              <a:r>
                <a:rPr lang="en-US" altLang="zh-CN" sz="2400" b="1" baseline="30000" dirty="0"/>
                <a:t>1</a:t>
              </a:r>
              <a:endParaRPr lang="zh-CN" altLang="en-US" sz="2400" b="1" baseline="30000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7A10259-6102-4559-8A53-364983A74BB8}"/>
                </a:ext>
              </a:extLst>
            </p:cNvPr>
            <p:cNvSpPr txBox="1"/>
            <p:nvPr/>
          </p:nvSpPr>
          <p:spPr>
            <a:xfrm>
              <a:off x="3996172" y="4753514"/>
              <a:ext cx="2124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 err="1"/>
                <a:t>Zhengui</a:t>
              </a:r>
              <a:r>
                <a:rPr lang="en-US" altLang="zh-CN" sz="2400" b="1" dirty="0"/>
                <a:t> Xue</a:t>
              </a:r>
              <a:r>
                <a:rPr lang="en-US" altLang="zh-CN" sz="2400" b="1" baseline="30000" dirty="0"/>
                <a:t>1</a:t>
              </a:r>
              <a:endParaRPr lang="zh-CN" altLang="en-US" sz="2400" b="1" baseline="30000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15727312-7EE5-4513-BB7E-CBB1AA88AC2F}"/>
                </a:ext>
              </a:extLst>
            </p:cNvPr>
            <p:cNvSpPr txBox="1"/>
            <p:nvPr/>
          </p:nvSpPr>
          <p:spPr>
            <a:xfrm>
              <a:off x="6349873" y="4753514"/>
              <a:ext cx="17812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/>
                <a:t> </a:t>
              </a:r>
              <a:r>
                <a:rPr lang="en-US" altLang="zh-CN" sz="2400" b="1" dirty="0" err="1"/>
                <a:t>Ruhui</a:t>
              </a:r>
              <a:r>
                <a:rPr lang="en-US" altLang="zh-CN" sz="2400" b="1" dirty="0"/>
                <a:t> Ma</a:t>
              </a:r>
              <a:r>
                <a:rPr lang="en-US" altLang="zh-CN" sz="2400" b="1" baseline="30000" dirty="0"/>
                <a:t>1</a:t>
              </a:r>
              <a:endParaRPr lang="zh-CN" altLang="en-US" sz="2400" b="1" baseline="30000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B8B97E2-470E-4C46-93B6-BA5A5CAC980A}"/>
                </a:ext>
              </a:extLst>
            </p:cNvPr>
            <p:cNvSpPr txBox="1"/>
            <p:nvPr/>
          </p:nvSpPr>
          <p:spPr>
            <a:xfrm>
              <a:off x="8366143" y="4753514"/>
              <a:ext cx="22156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/>
                <a:t>Haibing Guan</a:t>
              </a:r>
              <a:r>
                <a:rPr lang="en-US" altLang="zh-CN" sz="2400" b="1" baseline="30000" dirty="0"/>
                <a:t>1</a:t>
              </a:r>
              <a:endParaRPr lang="zh-CN" altLang="en-US" sz="2400" b="1" baseline="30000" dirty="0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8FED0CB6-1DA0-4FCF-9C2E-D2F7AC06A133}"/>
              </a:ext>
            </a:extLst>
          </p:cNvPr>
          <p:cNvGrpSpPr/>
          <p:nvPr/>
        </p:nvGrpSpPr>
        <p:grpSpPr>
          <a:xfrm>
            <a:off x="1859785" y="3900196"/>
            <a:ext cx="8472430" cy="461665"/>
            <a:chOff x="2736667" y="3900196"/>
            <a:chExt cx="8472430" cy="461665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97D3F340-87BA-4226-ADC4-31F36A29FDD6}"/>
                </a:ext>
              </a:extLst>
            </p:cNvPr>
            <p:cNvSpPr txBox="1"/>
            <p:nvPr/>
          </p:nvSpPr>
          <p:spPr>
            <a:xfrm>
              <a:off x="2736667" y="3900196"/>
              <a:ext cx="24432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u="sng" dirty="0"/>
                <a:t>Jianqing Zhang</a:t>
              </a:r>
              <a:r>
                <a:rPr lang="en-US" altLang="zh-CN" sz="2400" b="1" u="sng" baseline="30000" dirty="0"/>
                <a:t>1</a:t>
              </a:r>
              <a:endParaRPr lang="zh-CN" altLang="en-US" sz="2400" b="1" u="sng" baseline="30000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7C36417-F7CE-4AE8-862B-34D4256C98CB}"/>
                </a:ext>
              </a:extLst>
            </p:cNvPr>
            <p:cNvSpPr txBox="1"/>
            <p:nvPr/>
          </p:nvSpPr>
          <p:spPr>
            <a:xfrm>
              <a:off x="5490706" y="3900196"/>
              <a:ext cx="17107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/>
                <a:t>Yang Hua</a:t>
              </a:r>
              <a:r>
                <a:rPr lang="en-US" altLang="zh-CN" sz="2400" b="1" baseline="30000" dirty="0"/>
                <a:t>2</a:t>
              </a:r>
              <a:endParaRPr lang="zh-CN" altLang="en-US" sz="2400" b="1" baseline="30000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029CC13-2406-44E5-BD72-4DA2E6A7F540}"/>
                </a:ext>
              </a:extLst>
            </p:cNvPr>
            <p:cNvSpPr txBox="1"/>
            <p:nvPr/>
          </p:nvSpPr>
          <p:spPr>
            <a:xfrm>
              <a:off x="9374941" y="3900196"/>
              <a:ext cx="18341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/>
                <a:t>Hao Wang</a:t>
              </a:r>
              <a:r>
                <a:rPr lang="en-US" altLang="zh-CN" sz="2400" b="1" baseline="30000" dirty="0"/>
                <a:t>3</a:t>
              </a:r>
              <a:endParaRPr lang="zh-CN" altLang="en-US" sz="2400" b="1" baseline="30000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9984AB42-195F-482F-A2A2-C548A4A01479}"/>
                </a:ext>
              </a:extLst>
            </p:cNvPr>
            <p:cNvSpPr txBox="1"/>
            <p:nvPr/>
          </p:nvSpPr>
          <p:spPr>
            <a:xfrm>
              <a:off x="7621176" y="3900196"/>
              <a:ext cx="13340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/>
                <a:t>Jian Cao</a:t>
              </a:r>
              <a:r>
                <a:rPr lang="en-US" altLang="zh-CN" sz="2400" b="1" baseline="30000" dirty="0"/>
                <a:t>1</a:t>
              </a:r>
              <a:endParaRPr lang="zh-CN" altLang="en-US" sz="2400" b="1" baseline="30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61915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A0C9B-454E-457D-891A-3DBE98B8C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8921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Our Domain Bias Eliminator (DBE)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89D718C-B6CE-4C0F-A579-B3367D0E7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8862"/>
            <a:ext cx="10515600" cy="5028101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Thus, we propose </a:t>
            </a:r>
            <a:r>
              <a:rPr lang="en-US" altLang="zh-CN" sz="2000" b="1" dirty="0"/>
              <a:t>DBE</a:t>
            </a:r>
            <a:r>
              <a:rPr lang="en-US" altLang="zh-CN" sz="2000" dirty="0"/>
              <a:t> to </a:t>
            </a:r>
            <a:r>
              <a:rPr lang="en-US" altLang="zh-CN" sz="2000" i="1" dirty="0"/>
              <a:t>eliminate domain bias in representation space </a:t>
            </a:r>
            <a:r>
              <a:rPr lang="en-US" altLang="zh-CN" sz="2000" dirty="0"/>
              <a:t>via two modules:</a:t>
            </a:r>
          </a:p>
          <a:p>
            <a:pPr lvl="1"/>
            <a:endParaRPr lang="en-US" altLang="zh-CN" sz="1600" b="1" i="1" dirty="0"/>
          </a:p>
        </p:txBody>
      </p:sp>
      <p:sp>
        <p:nvSpPr>
          <p:cNvPr id="19" name="灯片编号占位符 3">
            <a:extLst>
              <a:ext uri="{FF2B5EF4-FFF2-40B4-BE49-F238E27FC236}">
                <a16:creationId xmlns:a16="http://schemas.microsoft.com/office/drawing/2014/main" id="{CB45517F-6DCE-CFB4-C12C-51EE8A967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CN" dirty="0"/>
              <a:t>Page </a:t>
            </a:r>
            <a:fld id="{B9CB7253-053E-4293-9D94-DA3ED8026ACF}" type="slidenum">
              <a:rPr lang="zh-CN" altLang="en-US" smtClean="0"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2005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A0C9B-454E-457D-891A-3DBE98B8C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8921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Our Domain Bias Eliminator (DBE)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89D718C-B6CE-4C0F-A579-B3367D0E7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8862"/>
            <a:ext cx="10515600" cy="5028101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Thus, we propose </a:t>
            </a:r>
            <a:r>
              <a:rPr lang="en-US" altLang="zh-CN" sz="2000" b="1" dirty="0"/>
              <a:t>DBE</a:t>
            </a:r>
            <a:r>
              <a:rPr lang="en-US" altLang="zh-CN" sz="2000" dirty="0"/>
              <a:t> to </a:t>
            </a:r>
            <a:r>
              <a:rPr lang="en-US" altLang="zh-CN" sz="2000" i="1" dirty="0"/>
              <a:t>eliminate domain bias in representation space </a:t>
            </a:r>
            <a:r>
              <a:rPr lang="en-US" altLang="zh-CN" sz="2000" dirty="0"/>
              <a:t>via two modules:</a:t>
            </a:r>
          </a:p>
          <a:p>
            <a:pPr lvl="1"/>
            <a:r>
              <a:rPr lang="en-US" altLang="zh-CN" sz="1600" dirty="0"/>
              <a:t>Personalized Representation Bias Memory (</a:t>
            </a:r>
            <a:r>
              <a:rPr lang="en-US" altLang="zh-CN" sz="1600" dirty="0">
                <a:solidFill>
                  <a:srgbClr val="CA151E"/>
                </a:solidFill>
              </a:rPr>
              <a:t>PRBM</a:t>
            </a:r>
            <a:r>
              <a:rPr lang="en-US" altLang="zh-CN" sz="1600" dirty="0"/>
              <a:t>)</a:t>
            </a:r>
            <a:endParaRPr lang="en-US" altLang="zh-CN" sz="1600" b="1" i="1" dirty="0"/>
          </a:p>
          <a:p>
            <a:pPr lvl="1"/>
            <a:r>
              <a:rPr lang="en-US" altLang="zh-CN" sz="1600" dirty="0"/>
              <a:t>Mean Regularization (</a:t>
            </a:r>
            <a:r>
              <a:rPr lang="en-US" altLang="zh-CN" sz="1600" dirty="0">
                <a:solidFill>
                  <a:srgbClr val="548235"/>
                </a:solidFill>
              </a:rPr>
              <a:t>MR</a:t>
            </a:r>
            <a:r>
              <a:rPr lang="en-US" altLang="zh-CN" sz="1600" dirty="0"/>
              <a:t>)</a:t>
            </a:r>
          </a:p>
          <a:p>
            <a:pPr lvl="1"/>
            <a:endParaRPr lang="en-US" altLang="zh-CN" sz="1600" b="1" i="1" dirty="0"/>
          </a:p>
        </p:txBody>
      </p:sp>
      <p:sp>
        <p:nvSpPr>
          <p:cNvPr id="19" name="灯片编号占位符 3">
            <a:extLst>
              <a:ext uri="{FF2B5EF4-FFF2-40B4-BE49-F238E27FC236}">
                <a16:creationId xmlns:a16="http://schemas.microsoft.com/office/drawing/2014/main" id="{CB45517F-6DCE-CFB4-C12C-51EE8A967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CN" dirty="0"/>
              <a:t>Page </a:t>
            </a:r>
            <a:fld id="{B9CB7253-053E-4293-9D94-DA3ED8026ACF}" type="slidenum">
              <a:rPr lang="zh-CN" altLang="en-US" smtClean="0"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5474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A0C9B-454E-457D-891A-3DBE98B8C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8921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Personalized Representation Bias Memory (</a:t>
            </a:r>
            <a:r>
              <a:rPr lang="en-US" altLang="zh-CN" sz="3600" b="1" dirty="0">
                <a:solidFill>
                  <a:srgbClr val="CA151E"/>
                </a:solidFill>
              </a:rPr>
              <a:t>PRBM</a:t>
            </a:r>
            <a:r>
              <a:rPr lang="en-US" altLang="zh-CN" sz="3600" b="1" dirty="0"/>
              <a:t>) 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89D718C-B6CE-4C0F-A579-B3367D0E7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8862"/>
            <a:ext cx="10515600" cy="5028101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rgbClr val="CA151E"/>
                </a:solidFill>
              </a:rPr>
              <a:t>PRBM</a:t>
            </a:r>
            <a:r>
              <a:rPr lang="en-US" altLang="zh-CN" sz="2000" dirty="0"/>
              <a:t> stores personalized (</a:t>
            </a:r>
            <a:r>
              <a:rPr lang="en-US" altLang="zh-CN" sz="2000" b="1" i="1" dirty="0"/>
              <a:t>biased</a:t>
            </a:r>
            <a:r>
              <a:rPr lang="en-US" altLang="zh-CN" sz="2000" dirty="0"/>
              <a:t>) representation information (   ) for each client, and </a:t>
            </a:r>
          </a:p>
          <a:p>
            <a:r>
              <a:rPr lang="en-US" altLang="zh-CN" sz="2000" dirty="0"/>
              <a:t>make the remaining information (   ) to be global. </a:t>
            </a:r>
            <a:endParaRPr lang="en-US" altLang="zh-CN" sz="1600" dirty="0"/>
          </a:p>
        </p:txBody>
      </p:sp>
      <p:sp>
        <p:nvSpPr>
          <p:cNvPr id="19" name="灯片编号占位符 3">
            <a:extLst>
              <a:ext uri="{FF2B5EF4-FFF2-40B4-BE49-F238E27FC236}">
                <a16:creationId xmlns:a16="http://schemas.microsoft.com/office/drawing/2014/main" id="{CB45517F-6DCE-CFB4-C12C-51EE8A967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CN" dirty="0"/>
              <a:t>Page </a:t>
            </a:r>
            <a:fld id="{B9CB7253-053E-4293-9D94-DA3ED8026ACF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E4F64E20-2861-43DE-A401-6D50BC51A806}"/>
              </a:ext>
            </a:extLst>
          </p:cNvPr>
          <p:cNvSpPr/>
          <p:nvPr/>
        </p:nvSpPr>
        <p:spPr>
          <a:xfrm>
            <a:off x="4258578" y="2753672"/>
            <a:ext cx="833585" cy="461670"/>
          </a:xfrm>
          <a:prstGeom prst="roundRect">
            <a:avLst>
              <a:gd name="adj" fmla="val 11265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 dirty="0">
              <a:solidFill>
                <a:schemeClr val="tx1"/>
              </a:solidFill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03D9F22F-8649-4C32-B55D-F71E150A200E}"/>
              </a:ext>
            </a:extLst>
          </p:cNvPr>
          <p:cNvSpPr/>
          <p:nvPr/>
        </p:nvSpPr>
        <p:spPr>
          <a:xfrm>
            <a:off x="6260496" y="2788961"/>
            <a:ext cx="861991" cy="3798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b="1" dirty="0">
              <a:solidFill>
                <a:schemeClr val="tx1"/>
              </a:solidFill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9ECAFD07-5EA2-4F5B-A8AE-5C175E4AFC5A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3988499" y="2984507"/>
            <a:ext cx="270079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EE8CCEA-85C6-44EC-B690-113DA10E588C}"/>
              </a:ext>
            </a:extLst>
          </p:cNvPr>
          <p:cNvCxnSpPr>
            <a:cxnSpLocks/>
            <a:stCxn id="31" idx="3"/>
            <a:endCxn id="28" idx="1"/>
          </p:cNvCxnSpPr>
          <p:nvPr/>
        </p:nvCxnSpPr>
        <p:spPr>
          <a:xfrm flipV="1">
            <a:off x="5954949" y="2978890"/>
            <a:ext cx="305547" cy="43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8 2 3 2">
            <a:extLst>
              <a:ext uri="{FF2B5EF4-FFF2-40B4-BE49-F238E27FC236}">
                <a16:creationId xmlns:a16="http://schemas.microsoft.com/office/drawing/2014/main" id="{91B151A5-2DC2-4DD7-931A-B2E454C7060A}"/>
              </a:ext>
            </a:extLst>
          </p:cNvPr>
          <p:cNvSpPr/>
          <p:nvPr/>
        </p:nvSpPr>
        <p:spPr>
          <a:xfrm>
            <a:off x="5871094" y="2865249"/>
            <a:ext cx="83855" cy="22814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E95F5B8C-6920-412F-B5D6-C25CD86592BE}"/>
              </a:ext>
            </a:extLst>
          </p:cNvPr>
          <p:cNvCxnSpPr>
            <a:cxnSpLocks/>
            <a:stCxn id="35" idx="3"/>
            <a:endCxn id="31" idx="1"/>
          </p:cNvCxnSpPr>
          <p:nvPr/>
        </p:nvCxnSpPr>
        <p:spPr>
          <a:xfrm>
            <a:off x="5095211" y="2977548"/>
            <a:ext cx="775883" cy="177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B10F5B70-F694-4847-A774-09C2335A200A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7122487" y="2978890"/>
            <a:ext cx="28497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33" descr="\documentclass{article}&#10;\usepackage{amsthm,amsmath,amssymb}&#10;\usepackage{bm}&#10;\pagestyle{empty}&#10;\begin{document}&#10;&#10;${\bm z}_i$&#10;&#10;\end{document}" title="IguanaTex Bitmap Display">
            <a:extLst>
              <a:ext uri="{FF2B5EF4-FFF2-40B4-BE49-F238E27FC236}">
                <a16:creationId xmlns:a16="http://schemas.microsoft.com/office/drawing/2014/main" id="{774F33E3-F3DE-4DB1-AC03-DE5C3DE2E81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445" y="2830946"/>
            <a:ext cx="145694" cy="105959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56509918-BBFB-4703-8DB4-922F9CE5A8DA}"/>
              </a:ext>
            </a:extLst>
          </p:cNvPr>
          <p:cNvSpPr txBox="1"/>
          <p:nvPr/>
        </p:nvSpPr>
        <p:spPr>
          <a:xfrm>
            <a:off x="4257743" y="2746715"/>
            <a:ext cx="8374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Feature </a:t>
            </a:r>
            <a:r>
              <a:rPr lang="en-US" altLang="zh-CN" sz="1200" b="1" dirty="0"/>
              <a:t>E</a:t>
            </a:r>
            <a:r>
              <a:rPr lang="en-US" altLang="zh-CN" sz="1200" b="1" dirty="0">
                <a:solidFill>
                  <a:schemeClr val="tx1"/>
                </a:solidFill>
              </a:rPr>
              <a:t>xtractor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ABEEDA0-F669-4A8E-BB3A-2E3CBC6C0337}"/>
              </a:ext>
            </a:extLst>
          </p:cNvPr>
          <p:cNvSpPr txBox="1"/>
          <p:nvPr/>
        </p:nvSpPr>
        <p:spPr>
          <a:xfrm>
            <a:off x="6260495" y="2839047"/>
            <a:ext cx="861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Classifier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pic>
        <p:nvPicPr>
          <p:cNvPr id="37" name="图片 36" descr="\documentclass{article}&#10;\usepackage{amsmath}&#10;\pagestyle{empty}&#10;\begin{document}&#10;&#10;$\mathcal{X}$&#10;&#10;\end{document}" title="IguanaTex Bitmap Display">
            <a:extLst>
              <a:ext uri="{FF2B5EF4-FFF2-40B4-BE49-F238E27FC236}">
                <a16:creationId xmlns:a16="http://schemas.microsoft.com/office/drawing/2014/main" id="{5693C642-CEA5-47EC-935B-50DBE308C6A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297" y="2898198"/>
            <a:ext cx="193524" cy="172190"/>
          </a:xfrm>
          <a:prstGeom prst="rect">
            <a:avLst/>
          </a:prstGeom>
        </p:spPr>
      </p:pic>
      <p:pic>
        <p:nvPicPr>
          <p:cNvPr id="39" name="图片 38" descr="\documentclass{article}&#10;\usepackage{amsmath}&#10;\pagestyle{empty}&#10;\begin{document}&#10;&#10;$\mathcal{Z}$&#10;&#10;\end{document}" title="IguanaTex Bitmap Display">
            <a:extLst>
              <a:ext uri="{FF2B5EF4-FFF2-40B4-BE49-F238E27FC236}">
                <a16:creationId xmlns:a16="http://schemas.microsoft.com/office/drawing/2014/main" id="{44DD1E6D-EA9F-4596-8748-AAB2B52C5FE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841" y="2642696"/>
            <a:ext cx="185905" cy="172190"/>
          </a:xfrm>
          <a:prstGeom prst="rect">
            <a:avLst/>
          </a:prstGeom>
        </p:spPr>
      </p:pic>
      <p:pic>
        <p:nvPicPr>
          <p:cNvPr id="40" name="图片 39" descr="\documentclass{article}&#10;\usepackage{amsmath}&#10;\pagestyle{empty}&#10;\begin{document}&#10;&#10;$\triangle^\mathcal{Y}$&#10;&#10;\end{document}" title="IguanaTex Bitmap Display">
            <a:extLst>
              <a:ext uri="{FF2B5EF4-FFF2-40B4-BE49-F238E27FC236}">
                <a16:creationId xmlns:a16="http://schemas.microsoft.com/office/drawing/2014/main" id="{6C60A233-D84F-4BDC-9818-CA98EA476F5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565" y="2898199"/>
            <a:ext cx="353524" cy="21180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CDD1829-BBE6-441B-842F-DF9D7AF171A2}"/>
              </a:ext>
            </a:extLst>
          </p:cNvPr>
          <p:cNvSpPr txBox="1"/>
          <p:nvPr/>
        </p:nvSpPr>
        <p:spPr>
          <a:xfrm>
            <a:off x="4444372" y="3266393"/>
            <a:ext cx="220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Local model (original)</a:t>
            </a:r>
            <a:endParaRPr lang="zh-CN" altLang="en-US" dirty="0"/>
          </a:p>
        </p:txBody>
      </p:sp>
      <p:pic>
        <p:nvPicPr>
          <p:cNvPr id="5" name="图片 4" descr="\documentclass{article}&#10;\usepackage{amsthm,amsmath,amssymb}&#10;\usepackage{bm}&#10;\pagestyle{empty}&#10;\begin{document}&#10;&#10;${\bm z}^g_i$&#10;&#10;\end{document}" title="IguanaTex Bitmap Display">
            <a:extLst>
              <a:ext uri="{FF2B5EF4-FFF2-40B4-BE49-F238E27FC236}">
                <a16:creationId xmlns:a16="http://schemas.microsoft.com/office/drawing/2014/main" id="{349DEDBE-4A45-44DC-A6B7-06A0EC8C8DD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881" y="4770026"/>
            <a:ext cx="172184" cy="194259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8BE11E8E-210B-4589-B665-4062C48CFCD6}"/>
              </a:ext>
            </a:extLst>
          </p:cNvPr>
          <p:cNvSpPr/>
          <p:nvPr/>
        </p:nvSpPr>
        <p:spPr>
          <a:xfrm>
            <a:off x="4258578" y="4476059"/>
            <a:ext cx="833585" cy="461670"/>
          </a:xfrm>
          <a:prstGeom prst="roundRect">
            <a:avLst>
              <a:gd name="adj" fmla="val 11265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 dirty="0">
              <a:solidFill>
                <a:schemeClr val="tx1"/>
              </a:solidFill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BC1B118F-7F10-4EA7-B3CC-74FDDD82A800}"/>
              </a:ext>
            </a:extLst>
          </p:cNvPr>
          <p:cNvSpPr/>
          <p:nvPr/>
        </p:nvSpPr>
        <p:spPr>
          <a:xfrm>
            <a:off x="6260496" y="4517568"/>
            <a:ext cx="861991" cy="3798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b="1" dirty="0">
              <a:solidFill>
                <a:schemeClr val="tx1"/>
              </a:solidFill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03ABD3D-24C1-4846-98FA-89D6213E8EB3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988499" y="4706894"/>
            <a:ext cx="270079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9A8BCB6-2D31-42DB-962F-347EDC7DF454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 flipV="1">
            <a:off x="5092163" y="4706892"/>
            <a:ext cx="291010" cy="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C10D97E-2635-4BDB-B96C-457C6B99F386}"/>
              </a:ext>
            </a:extLst>
          </p:cNvPr>
          <p:cNvCxnSpPr>
            <a:cxnSpLocks/>
            <a:stCxn id="14" idx="3"/>
            <a:endCxn id="8" idx="1"/>
          </p:cNvCxnSpPr>
          <p:nvPr/>
        </p:nvCxnSpPr>
        <p:spPr>
          <a:xfrm flipV="1">
            <a:off x="5954949" y="4707497"/>
            <a:ext cx="305547" cy="43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FB15F058-70D5-4270-A4B4-3045177CAAF2}"/>
              </a:ext>
            </a:extLst>
          </p:cNvPr>
          <p:cNvSpPr/>
          <p:nvPr/>
        </p:nvSpPr>
        <p:spPr>
          <a:xfrm>
            <a:off x="5383173" y="4587628"/>
            <a:ext cx="83855" cy="23852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Rectangle: Rounded Corners 8 1 3">
            <a:extLst>
              <a:ext uri="{FF2B5EF4-FFF2-40B4-BE49-F238E27FC236}">
                <a16:creationId xmlns:a16="http://schemas.microsoft.com/office/drawing/2014/main" id="{228EA809-0794-4854-832B-5DAC8297EEA5}"/>
              </a:ext>
            </a:extLst>
          </p:cNvPr>
          <p:cNvSpPr/>
          <p:nvPr/>
        </p:nvSpPr>
        <p:spPr>
          <a:xfrm>
            <a:off x="5626444" y="4314661"/>
            <a:ext cx="83855" cy="2176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8 2 3 1">
            <a:extLst>
              <a:ext uri="{FF2B5EF4-FFF2-40B4-BE49-F238E27FC236}">
                <a16:creationId xmlns:a16="http://schemas.microsoft.com/office/drawing/2014/main" id="{2F8C5664-14FE-4C93-B837-EF6ABAA43626}"/>
              </a:ext>
            </a:extLst>
          </p:cNvPr>
          <p:cNvSpPr/>
          <p:nvPr/>
        </p:nvSpPr>
        <p:spPr>
          <a:xfrm>
            <a:off x="5871094" y="4593856"/>
            <a:ext cx="83855" cy="22814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49778BF-DD09-4BDB-99AB-F5117DE2145E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5467028" y="4706892"/>
            <a:ext cx="404066" cy="103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BA5599E2-BAAB-4D54-A760-29E4A656E674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5668372" y="4532347"/>
            <a:ext cx="0" cy="111413"/>
          </a:xfrm>
          <a:prstGeom prst="straightConnector1">
            <a:avLst/>
          </a:prstGeom>
          <a:ln w="9525">
            <a:solidFill>
              <a:srgbClr val="C00000"/>
            </a:solidFill>
            <a:headEnd type="none" w="med" len="med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92F2847-C6E4-4F60-9C18-113ADC10E59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7122487" y="4707497"/>
            <a:ext cx="28497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4B168FC-9F62-41F1-B94E-D28DD5AFCBB8}"/>
                  </a:ext>
                </a:extLst>
              </p:cNvPr>
              <p:cNvSpPr txBox="1"/>
              <p:nvPr/>
            </p:nvSpPr>
            <p:spPr>
              <a:xfrm>
                <a:off x="5501000" y="4546045"/>
                <a:ext cx="33855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14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lang="zh-CN" altLang="en-US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4B168FC-9F62-41F1-B94E-D28DD5AFC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000" y="4546045"/>
                <a:ext cx="338554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图片 21" descr="\documentclass{article}&#10;\usepackage{amsthm,amsmath,amssymb}&#10;\usepackage{bm}&#10;\pagestyle{empty}&#10;\begin{document}&#10;&#10;${\bm z}_i$&#10;&#10;\end{document}" title="IguanaTex Bitmap Display">
            <a:extLst>
              <a:ext uri="{FF2B5EF4-FFF2-40B4-BE49-F238E27FC236}">
                <a16:creationId xmlns:a16="http://schemas.microsoft.com/office/drawing/2014/main" id="{9EE6243A-7D94-4DEC-B736-F7365518CD0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445" y="4559553"/>
            <a:ext cx="145694" cy="105959"/>
          </a:xfrm>
          <a:prstGeom prst="rect">
            <a:avLst/>
          </a:prstGeom>
        </p:spPr>
      </p:pic>
      <p:pic>
        <p:nvPicPr>
          <p:cNvPr id="23" name="图片 22" descr="\documentclass{article}&#10;\usepackage{amsthm,amsmath,amssymb}&#10;\usepackage{bm}&#10;\pagestyle{empty}&#10;\begin{document}&#10;&#10;$\bar{\bm z}^p_i$&#10;&#10;\end{document}" title="IguanaTex Bitmap Display">
            <a:extLst>
              <a:ext uri="{FF2B5EF4-FFF2-40B4-BE49-F238E27FC236}">
                <a16:creationId xmlns:a16="http://schemas.microsoft.com/office/drawing/2014/main" id="{FE3BD527-21A6-4A59-94B2-32E690903C9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976" y="4244678"/>
            <a:ext cx="176599" cy="194259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AEDEEAE5-D170-476B-A8D9-4FFF7A86AF06}"/>
              </a:ext>
            </a:extLst>
          </p:cNvPr>
          <p:cNvSpPr txBox="1"/>
          <p:nvPr/>
        </p:nvSpPr>
        <p:spPr>
          <a:xfrm>
            <a:off x="4257743" y="4469102"/>
            <a:ext cx="8374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Feature </a:t>
            </a:r>
            <a:r>
              <a:rPr lang="en-US" altLang="zh-CN" sz="1200" b="1" dirty="0"/>
              <a:t>E</a:t>
            </a:r>
            <a:r>
              <a:rPr lang="en-US" altLang="zh-CN" sz="1200" b="1" dirty="0">
                <a:solidFill>
                  <a:schemeClr val="tx1"/>
                </a:solidFill>
              </a:rPr>
              <a:t>xtractor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425A713-EF7A-469E-B0ED-C62518973130}"/>
              </a:ext>
            </a:extLst>
          </p:cNvPr>
          <p:cNvSpPr txBox="1"/>
          <p:nvPr/>
        </p:nvSpPr>
        <p:spPr>
          <a:xfrm>
            <a:off x="6260495" y="4567654"/>
            <a:ext cx="861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Classifier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pic>
        <p:nvPicPr>
          <p:cNvPr id="38" name="图片 37" descr="\documentclass{article}&#10;\usepackage{amsmath}&#10;\pagestyle{empty}&#10;\begin{document}&#10;&#10;$\mathcal{X}$&#10;&#10;\end{document}" title="IguanaTex Bitmap Display">
            <a:extLst>
              <a:ext uri="{FF2B5EF4-FFF2-40B4-BE49-F238E27FC236}">
                <a16:creationId xmlns:a16="http://schemas.microsoft.com/office/drawing/2014/main" id="{3159B9AB-EEC9-4CF9-8E5A-C4E741FCE30B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297" y="4620797"/>
            <a:ext cx="193524" cy="172190"/>
          </a:xfrm>
          <a:prstGeom prst="rect">
            <a:avLst/>
          </a:prstGeom>
        </p:spPr>
      </p:pic>
      <p:pic>
        <p:nvPicPr>
          <p:cNvPr id="41" name="图片 40" descr="\documentclass{article}&#10;\usepackage{amsmath}&#10;\pagestyle{empty}&#10;\begin{document}&#10;&#10;$\triangle^\mathcal{Y}$&#10;&#10;\end{document}" title="IguanaTex Bitmap Display">
            <a:extLst>
              <a:ext uri="{FF2B5EF4-FFF2-40B4-BE49-F238E27FC236}">
                <a16:creationId xmlns:a16="http://schemas.microsoft.com/office/drawing/2014/main" id="{8A556D4C-024F-4FA7-AE0F-DB6E8DC40B5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565" y="4620798"/>
            <a:ext cx="353524" cy="211809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2373042A-0298-4B90-AD77-84C1AB143F40}"/>
              </a:ext>
            </a:extLst>
          </p:cNvPr>
          <p:cNvSpPr txBox="1"/>
          <p:nvPr/>
        </p:nvSpPr>
        <p:spPr>
          <a:xfrm>
            <a:off x="4277662" y="5115211"/>
            <a:ext cx="254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Local model (with </a:t>
            </a:r>
            <a:r>
              <a:rPr lang="en-US" altLang="zh-CN" dirty="0">
                <a:solidFill>
                  <a:srgbClr val="CA151E"/>
                </a:solidFill>
              </a:rPr>
              <a:t>PRBM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3" name="图片 42" descr="\documentclass{article}&#10;\usepackage{amsthm,amsmath,amssymb}&#10;\usepackage{bm}&#10;\pagestyle{empty}&#10;\begin{document}&#10;&#10;$\bar{\bm z}^p_i$&#10;&#10;\end{document}" title="IguanaTex Bitmap Display">
            <a:extLst>
              <a:ext uri="{FF2B5EF4-FFF2-40B4-BE49-F238E27FC236}">
                <a16:creationId xmlns:a16="http://schemas.microsoft.com/office/drawing/2014/main" id="{923EE0F1-DDEA-4407-9684-7266FA5D5F64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023" y="1237432"/>
            <a:ext cx="176599" cy="194259"/>
          </a:xfrm>
          <a:prstGeom prst="rect">
            <a:avLst/>
          </a:prstGeom>
        </p:spPr>
      </p:pic>
      <p:pic>
        <p:nvPicPr>
          <p:cNvPr id="44" name="图片 43" descr="\documentclass{article}&#10;\usepackage{amsthm,amsmath,amssymb}&#10;\usepackage{bm}&#10;\pagestyle{empty}&#10;\begin{document}&#10;&#10;${\bm z}^g_i$&#10;&#10;\end{document}" title="IguanaTex Bitmap Display">
            <a:extLst>
              <a:ext uri="{FF2B5EF4-FFF2-40B4-BE49-F238E27FC236}">
                <a16:creationId xmlns:a16="http://schemas.microsoft.com/office/drawing/2014/main" id="{56E5238E-F914-436A-BA53-9C53340D320A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909" y="1644326"/>
            <a:ext cx="172184" cy="19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36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A0C9B-454E-457D-891A-3DBE98B8C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8921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Personalized Representation Bias Memory (</a:t>
            </a:r>
            <a:r>
              <a:rPr lang="en-US" altLang="zh-CN" sz="3600" b="1" dirty="0">
                <a:solidFill>
                  <a:srgbClr val="CA151E"/>
                </a:solidFill>
              </a:rPr>
              <a:t>PRBM</a:t>
            </a:r>
            <a:r>
              <a:rPr lang="en-US" altLang="zh-CN" sz="3600" b="1" dirty="0"/>
              <a:t>) 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89D718C-B6CE-4C0F-A579-B3367D0E7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8862"/>
            <a:ext cx="10515600" cy="5028101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rgbClr val="CA151E"/>
                </a:solidFill>
              </a:rPr>
              <a:t>PRBM</a:t>
            </a:r>
            <a:r>
              <a:rPr lang="en-US" altLang="zh-CN" sz="2000" dirty="0"/>
              <a:t> stores personalized (</a:t>
            </a:r>
            <a:r>
              <a:rPr lang="en-US" altLang="zh-CN" sz="2000" b="1" i="1" dirty="0"/>
              <a:t>biased</a:t>
            </a:r>
            <a:r>
              <a:rPr lang="en-US" altLang="zh-CN" sz="2000" dirty="0"/>
              <a:t>) representation information (   ) for each client, and </a:t>
            </a:r>
          </a:p>
          <a:p>
            <a:r>
              <a:rPr lang="en-US" altLang="zh-CN" sz="2000" dirty="0"/>
              <a:t>make the remaining information (   ) to be global. </a:t>
            </a:r>
            <a:endParaRPr lang="en-US" altLang="zh-CN" sz="1600" dirty="0"/>
          </a:p>
        </p:txBody>
      </p:sp>
      <p:sp>
        <p:nvSpPr>
          <p:cNvPr id="19" name="灯片编号占位符 3">
            <a:extLst>
              <a:ext uri="{FF2B5EF4-FFF2-40B4-BE49-F238E27FC236}">
                <a16:creationId xmlns:a16="http://schemas.microsoft.com/office/drawing/2014/main" id="{CB45517F-6DCE-CFB4-C12C-51EE8A967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CN" dirty="0"/>
              <a:t>Page </a:t>
            </a:r>
            <a:fld id="{B9CB7253-053E-4293-9D94-DA3ED8026ACF}" type="slidenum">
              <a:rPr lang="zh-CN" altLang="en-US" smtClean="0"/>
              <a:t>13</a:t>
            </a:fld>
            <a:endParaRPr lang="zh-CN" altLang="en-US" dirty="0"/>
          </a:p>
        </p:txBody>
      </p:sp>
      <p:pic>
        <p:nvPicPr>
          <p:cNvPr id="5" name="图片 4" descr="\documentclass{article}&#10;\usepackage{amsthm,amsmath,amssymb}&#10;\usepackage{bm}&#10;\pagestyle{empty}&#10;\begin{document}&#10;&#10;${\bm z}^g_i$&#10;&#10;\end{document}" title="IguanaTex Bitmap Display">
            <a:extLst>
              <a:ext uri="{FF2B5EF4-FFF2-40B4-BE49-F238E27FC236}">
                <a16:creationId xmlns:a16="http://schemas.microsoft.com/office/drawing/2014/main" id="{349DEDBE-4A45-44DC-A6B7-06A0EC8C8DD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881" y="4770026"/>
            <a:ext cx="172184" cy="194259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8BE11E8E-210B-4589-B665-4062C48CFCD6}"/>
              </a:ext>
            </a:extLst>
          </p:cNvPr>
          <p:cNvSpPr/>
          <p:nvPr/>
        </p:nvSpPr>
        <p:spPr>
          <a:xfrm>
            <a:off x="4258578" y="4476059"/>
            <a:ext cx="833585" cy="461670"/>
          </a:xfrm>
          <a:prstGeom prst="roundRect">
            <a:avLst>
              <a:gd name="adj" fmla="val 11265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 dirty="0">
              <a:solidFill>
                <a:schemeClr val="tx1"/>
              </a:solidFill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BC1B118F-7F10-4EA7-B3CC-74FDDD82A800}"/>
              </a:ext>
            </a:extLst>
          </p:cNvPr>
          <p:cNvSpPr/>
          <p:nvPr/>
        </p:nvSpPr>
        <p:spPr>
          <a:xfrm>
            <a:off x="6260496" y="4517568"/>
            <a:ext cx="861991" cy="3798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b="1" dirty="0">
              <a:solidFill>
                <a:schemeClr val="tx1"/>
              </a:solidFill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03ABD3D-24C1-4846-98FA-89D6213E8EB3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988499" y="4706894"/>
            <a:ext cx="270079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9A8BCB6-2D31-42DB-962F-347EDC7DF454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 flipV="1">
            <a:off x="5092163" y="4706892"/>
            <a:ext cx="291010" cy="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C10D97E-2635-4BDB-B96C-457C6B99F386}"/>
              </a:ext>
            </a:extLst>
          </p:cNvPr>
          <p:cNvCxnSpPr>
            <a:cxnSpLocks/>
            <a:stCxn id="14" idx="3"/>
            <a:endCxn id="8" idx="1"/>
          </p:cNvCxnSpPr>
          <p:nvPr/>
        </p:nvCxnSpPr>
        <p:spPr>
          <a:xfrm flipV="1">
            <a:off x="5954949" y="4707497"/>
            <a:ext cx="305547" cy="43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FB15F058-70D5-4270-A4B4-3045177CAAF2}"/>
              </a:ext>
            </a:extLst>
          </p:cNvPr>
          <p:cNvSpPr/>
          <p:nvPr/>
        </p:nvSpPr>
        <p:spPr>
          <a:xfrm>
            <a:off x="5383173" y="4587628"/>
            <a:ext cx="83855" cy="23852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Rectangle: Rounded Corners 8 1 3">
            <a:extLst>
              <a:ext uri="{FF2B5EF4-FFF2-40B4-BE49-F238E27FC236}">
                <a16:creationId xmlns:a16="http://schemas.microsoft.com/office/drawing/2014/main" id="{228EA809-0794-4854-832B-5DAC8297EEA5}"/>
              </a:ext>
            </a:extLst>
          </p:cNvPr>
          <p:cNvSpPr/>
          <p:nvPr/>
        </p:nvSpPr>
        <p:spPr>
          <a:xfrm>
            <a:off x="5626444" y="4314661"/>
            <a:ext cx="83855" cy="2176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8 2 3 1">
            <a:extLst>
              <a:ext uri="{FF2B5EF4-FFF2-40B4-BE49-F238E27FC236}">
                <a16:creationId xmlns:a16="http://schemas.microsoft.com/office/drawing/2014/main" id="{2F8C5664-14FE-4C93-B837-EF6ABAA43626}"/>
              </a:ext>
            </a:extLst>
          </p:cNvPr>
          <p:cNvSpPr/>
          <p:nvPr/>
        </p:nvSpPr>
        <p:spPr>
          <a:xfrm>
            <a:off x="5871094" y="4593856"/>
            <a:ext cx="83855" cy="22814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49778BF-DD09-4BDB-99AB-F5117DE2145E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5467028" y="4706892"/>
            <a:ext cx="404066" cy="103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BA5599E2-BAAB-4D54-A760-29E4A656E674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5668372" y="4532347"/>
            <a:ext cx="0" cy="111413"/>
          </a:xfrm>
          <a:prstGeom prst="straightConnector1">
            <a:avLst/>
          </a:prstGeom>
          <a:ln w="9525">
            <a:solidFill>
              <a:srgbClr val="C00000"/>
            </a:solidFill>
            <a:headEnd type="none" w="med" len="med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92F2847-C6E4-4F60-9C18-113ADC10E59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7122487" y="4707497"/>
            <a:ext cx="28497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4B168FC-9F62-41F1-B94E-D28DD5AFCBB8}"/>
                  </a:ext>
                </a:extLst>
              </p:cNvPr>
              <p:cNvSpPr txBox="1"/>
              <p:nvPr/>
            </p:nvSpPr>
            <p:spPr>
              <a:xfrm>
                <a:off x="5501000" y="4546045"/>
                <a:ext cx="33855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14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lang="zh-CN" altLang="en-US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4B168FC-9F62-41F1-B94E-D28DD5AFC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000" y="4546045"/>
                <a:ext cx="338554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图片 21" descr="\documentclass{article}&#10;\usepackage{amsthm,amsmath,amssymb}&#10;\usepackage{bm}&#10;\pagestyle{empty}&#10;\begin{document}&#10;&#10;${\bm z}_i$&#10;&#10;\end{document}" title="IguanaTex Bitmap Display">
            <a:extLst>
              <a:ext uri="{FF2B5EF4-FFF2-40B4-BE49-F238E27FC236}">
                <a16:creationId xmlns:a16="http://schemas.microsoft.com/office/drawing/2014/main" id="{9EE6243A-7D94-4DEC-B736-F7365518CD0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445" y="4559553"/>
            <a:ext cx="145694" cy="105959"/>
          </a:xfrm>
          <a:prstGeom prst="rect">
            <a:avLst/>
          </a:prstGeom>
        </p:spPr>
      </p:pic>
      <p:pic>
        <p:nvPicPr>
          <p:cNvPr id="23" name="图片 22" descr="\documentclass{article}&#10;\usepackage{amsthm,amsmath,amssymb}&#10;\usepackage{bm}&#10;\pagestyle{empty}&#10;\begin{document}&#10;&#10;$\bar{\bm z}^p_i$&#10;&#10;\end{document}" title="IguanaTex Bitmap Display">
            <a:extLst>
              <a:ext uri="{FF2B5EF4-FFF2-40B4-BE49-F238E27FC236}">
                <a16:creationId xmlns:a16="http://schemas.microsoft.com/office/drawing/2014/main" id="{FE3BD527-21A6-4A59-94B2-32E690903C9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976" y="4244678"/>
            <a:ext cx="176599" cy="194259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AEDEEAE5-D170-476B-A8D9-4FFF7A86AF06}"/>
              </a:ext>
            </a:extLst>
          </p:cNvPr>
          <p:cNvSpPr txBox="1"/>
          <p:nvPr/>
        </p:nvSpPr>
        <p:spPr>
          <a:xfrm>
            <a:off x="4257743" y="4469102"/>
            <a:ext cx="8374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Feature </a:t>
            </a:r>
            <a:r>
              <a:rPr lang="en-US" altLang="zh-CN" sz="1200" b="1" dirty="0"/>
              <a:t>E</a:t>
            </a:r>
            <a:r>
              <a:rPr lang="en-US" altLang="zh-CN" sz="1200" b="1" dirty="0">
                <a:solidFill>
                  <a:schemeClr val="tx1"/>
                </a:solidFill>
              </a:rPr>
              <a:t>xtractor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425A713-EF7A-469E-B0ED-C62518973130}"/>
              </a:ext>
            </a:extLst>
          </p:cNvPr>
          <p:cNvSpPr txBox="1"/>
          <p:nvPr/>
        </p:nvSpPr>
        <p:spPr>
          <a:xfrm>
            <a:off x="6260495" y="4567654"/>
            <a:ext cx="861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Classifier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pic>
        <p:nvPicPr>
          <p:cNvPr id="38" name="图片 37" descr="\documentclass{article}&#10;\usepackage{amsmath}&#10;\pagestyle{empty}&#10;\begin{document}&#10;&#10;$\mathcal{X}$&#10;&#10;\end{document}" title="IguanaTex Bitmap Display">
            <a:extLst>
              <a:ext uri="{FF2B5EF4-FFF2-40B4-BE49-F238E27FC236}">
                <a16:creationId xmlns:a16="http://schemas.microsoft.com/office/drawing/2014/main" id="{3159B9AB-EEC9-4CF9-8E5A-C4E741FCE30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297" y="4620797"/>
            <a:ext cx="193524" cy="172190"/>
          </a:xfrm>
          <a:prstGeom prst="rect">
            <a:avLst/>
          </a:prstGeom>
        </p:spPr>
      </p:pic>
      <p:pic>
        <p:nvPicPr>
          <p:cNvPr id="41" name="图片 40" descr="\documentclass{article}&#10;\usepackage{amsmath}&#10;\pagestyle{empty}&#10;\begin{document}&#10;&#10;$\triangle^\mathcal{Y}$&#10;&#10;\end{document}" title="IguanaTex Bitmap Display">
            <a:extLst>
              <a:ext uri="{FF2B5EF4-FFF2-40B4-BE49-F238E27FC236}">
                <a16:creationId xmlns:a16="http://schemas.microsoft.com/office/drawing/2014/main" id="{8A556D4C-024F-4FA7-AE0F-DB6E8DC40B5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565" y="4620798"/>
            <a:ext cx="353524" cy="211809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2373042A-0298-4B90-AD77-84C1AB143F40}"/>
              </a:ext>
            </a:extLst>
          </p:cNvPr>
          <p:cNvSpPr txBox="1"/>
          <p:nvPr/>
        </p:nvSpPr>
        <p:spPr>
          <a:xfrm>
            <a:off x="4277662" y="5115211"/>
            <a:ext cx="254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Local model (with </a:t>
            </a:r>
            <a:r>
              <a:rPr lang="en-US" altLang="zh-CN" dirty="0">
                <a:solidFill>
                  <a:srgbClr val="CA151E"/>
                </a:solidFill>
              </a:rPr>
              <a:t>PRBM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3" name="图片 42" descr="\documentclass{article}&#10;\usepackage{amsthm,amsmath,amssymb}&#10;\usepackage{bm}&#10;\pagestyle{empty}&#10;\begin{document}&#10;&#10;$\bar{\bm z}^p_i$&#10;&#10;\end{document}" title="IguanaTex Bitmap Display">
            <a:extLst>
              <a:ext uri="{FF2B5EF4-FFF2-40B4-BE49-F238E27FC236}">
                <a16:creationId xmlns:a16="http://schemas.microsoft.com/office/drawing/2014/main" id="{923EE0F1-DDEA-4407-9684-7266FA5D5F6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023" y="1237432"/>
            <a:ext cx="176599" cy="194259"/>
          </a:xfrm>
          <a:prstGeom prst="rect">
            <a:avLst/>
          </a:prstGeom>
        </p:spPr>
      </p:pic>
      <p:pic>
        <p:nvPicPr>
          <p:cNvPr id="44" name="图片 43" descr="\documentclass{article}&#10;\usepackage{amsthm,amsmath,amssymb}&#10;\usepackage{bm}&#10;\pagestyle{empty}&#10;\begin{document}&#10;&#10;${\bm z}^g_i$&#10;&#10;\end{document}" title="IguanaTex Bitmap Display">
            <a:extLst>
              <a:ext uri="{FF2B5EF4-FFF2-40B4-BE49-F238E27FC236}">
                <a16:creationId xmlns:a16="http://schemas.microsoft.com/office/drawing/2014/main" id="{56E5238E-F914-436A-BA53-9C53340D320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909" y="1644326"/>
            <a:ext cx="172184" cy="194259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6BE5D854-E6F9-45E5-A329-20CBD0D5CF59}"/>
              </a:ext>
            </a:extLst>
          </p:cNvPr>
          <p:cNvSpPr txBox="1"/>
          <p:nvPr/>
        </p:nvSpPr>
        <p:spPr>
          <a:xfrm rot="3600000">
            <a:off x="3504947" y="3385529"/>
            <a:ext cx="2514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First level representation</a:t>
            </a:r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CEF65FA-2FF0-4252-BA61-DA798ABD1011}"/>
              </a:ext>
            </a:extLst>
          </p:cNvPr>
          <p:cNvSpPr txBox="1"/>
          <p:nvPr/>
        </p:nvSpPr>
        <p:spPr>
          <a:xfrm rot="18000000">
            <a:off x="5165510" y="3244333"/>
            <a:ext cx="2782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second level representation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3584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A0C9B-454E-457D-891A-3DBE98B8C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8921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Personalized Representation Bias Memory (</a:t>
            </a:r>
            <a:r>
              <a:rPr lang="en-US" altLang="zh-CN" sz="3600" b="1" dirty="0">
                <a:solidFill>
                  <a:srgbClr val="CA151E"/>
                </a:solidFill>
              </a:rPr>
              <a:t>PRBM</a:t>
            </a:r>
            <a:r>
              <a:rPr lang="en-US" altLang="zh-CN" sz="3600" b="1" dirty="0"/>
              <a:t>) 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89D718C-B6CE-4C0F-A579-B3367D0E7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8862"/>
            <a:ext cx="10515600" cy="5028101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rgbClr val="CA151E"/>
                </a:solidFill>
              </a:rPr>
              <a:t>PRBM</a:t>
            </a:r>
            <a:r>
              <a:rPr lang="en-US" altLang="zh-CN" sz="2000" dirty="0"/>
              <a:t> stores personalized (</a:t>
            </a:r>
            <a:r>
              <a:rPr lang="en-US" altLang="zh-CN" sz="2000" b="1" i="1" dirty="0"/>
              <a:t>biased</a:t>
            </a:r>
            <a:r>
              <a:rPr lang="en-US" altLang="zh-CN" sz="2000" dirty="0"/>
              <a:t>) representation information (   ) for each client, and </a:t>
            </a:r>
          </a:p>
          <a:p>
            <a:r>
              <a:rPr lang="en-US" altLang="zh-CN" sz="2000" dirty="0"/>
              <a:t>make the remaining information (   ) to be global. </a:t>
            </a:r>
          </a:p>
          <a:p>
            <a:r>
              <a:rPr lang="en-US" altLang="zh-CN" sz="2000" dirty="0"/>
              <a:t>Formally, </a:t>
            </a:r>
            <a:endParaRPr lang="en-US" altLang="zh-CN" sz="1600" dirty="0"/>
          </a:p>
        </p:txBody>
      </p:sp>
      <p:sp>
        <p:nvSpPr>
          <p:cNvPr id="19" name="灯片编号占位符 3">
            <a:extLst>
              <a:ext uri="{FF2B5EF4-FFF2-40B4-BE49-F238E27FC236}">
                <a16:creationId xmlns:a16="http://schemas.microsoft.com/office/drawing/2014/main" id="{CB45517F-6DCE-CFB4-C12C-51EE8A967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CN" dirty="0"/>
              <a:t>Page </a:t>
            </a:r>
            <a:fld id="{B9CB7253-053E-4293-9D94-DA3ED8026ACF}" type="slidenum">
              <a:rPr lang="zh-CN" altLang="en-US" smtClean="0"/>
              <a:t>14</a:t>
            </a:fld>
            <a:endParaRPr lang="zh-CN" altLang="en-US" dirty="0"/>
          </a:p>
        </p:txBody>
      </p:sp>
      <p:pic>
        <p:nvPicPr>
          <p:cNvPr id="43" name="图片 42" descr="\documentclass{article}&#10;\usepackage{amsthm,amsmath,amssymb}&#10;\usepackage{bm}&#10;\pagestyle{empty}&#10;\begin{document}&#10;&#10;$\bar{\bm z}^p_i$&#10;&#10;\end{document}" title="IguanaTex Bitmap Display">
            <a:extLst>
              <a:ext uri="{FF2B5EF4-FFF2-40B4-BE49-F238E27FC236}">
                <a16:creationId xmlns:a16="http://schemas.microsoft.com/office/drawing/2014/main" id="{923EE0F1-DDEA-4407-9684-7266FA5D5F6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023" y="1237432"/>
            <a:ext cx="176599" cy="194259"/>
          </a:xfrm>
          <a:prstGeom prst="rect">
            <a:avLst/>
          </a:prstGeom>
        </p:spPr>
      </p:pic>
      <p:pic>
        <p:nvPicPr>
          <p:cNvPr id="44" name="图片 43" descr="\documentclass{article}&#10;\usepackage{amsthm,amsmath,amssymb}&#10;\usepackage{bm}&#10;\pagestyle{empty}&#10;\begin{document}&#10;&#10;${\bm z}^g_i$&#10;&#10;\end{document}" title="IguanaTex Bitmap Display">
            <a:extLst>
              <a:ext uri="{FF2B5EF4-FFF2-40B4-BE49-F238E27FC236}">
                <a16:creationId xmlns:a16="http://schemas.microsoft.com/office/drawing/2014/main" id="{56E5238E-F914-436A-BA53-9C53340D320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909" y="1644326"/>
            <a:ext cx="172184" cy="19425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E211F5A-2B7A-410B-9A8F-E1F428DC76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907439" y="1665813"/>
            <a:ext cx="2529183" cy="378195"/>
          </a:xfrm>
          <a:prstGeom prst="rect">
            <a:avLst/>
          </a:prstGeom>
        </p:spPr>
      </p:pic>
      <p:sp>
        <p:nvSpPr>
          <p:cNvPr id="87" name="文本框 86">
            <a:extLst>
              <a:ext uri="{FF2B5EF4-FFF2-40B4-BE49-F238E27FC236}">
                <a16:creationId xmlns:a16="http://schemas.microsoft.com/office/drawing/2014/main" id="{69EFC349-85C2-4472-9A62-76C33451D7F0}"/>
              </a:ext>
            </a:extLst>
          </p:cNvPr>
          <p:cNvSpPr txBox="1"/>
          <p:nvPr/>
        </p:nvSpPr>
        <p:spPr>
          <a:xfrm>
            <a:off x="1164946" y="2751358"/>
            <a:ext cx="202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Local loss (original):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D429D4B-F96D-4E2D-BF25-4305524A45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0869" y="2778904"/>
            <a:ext cx="4905411" cy="361953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F7A51C6-1CD5-4A8C-97CC-1A1DC2C2E8DC}"/>
              </a:ext>
            </a:extLst>
          </p:cNvPr>
          <p:cNvCxnSpPr>
            <a:cxnSpLocks/>
          </p:cNvCxnSpPr>
          <p:nvPr/>
        </p:nvCxnSpPr>
        <p:spPr>
          <a:xfrm flipV="1">
            <a:off x="8304663" y="1963883"/>
            <a:ext cx="1935411" cy="838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576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A0C9B-454E-457D-891A-3DBE98B8C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8921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Personalized Representation Bias Memory (</a:t>
            </a:r>
            <a:r>
              <a:rPr lang="en-US" altLang="zh-CN" sz="3600" b="1" dirty="0">
                <a:solidFill>
                  <a:srgbClr val="CA151E"/>
                </a:solidFill>
              </a:rPr>
              <a:t>PRBM</a:t>
            </a:r>
            <a:r>
              <a:rPr lang="en-US" altLang="zh-CN" sz="3600" b="1" dirty="0"/>
              <a:t>) 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89D718C-B6CE-4C0F-A579-B3367D0E7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8862"/>
            <a:ext cx="10515600" cy="5028101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rgbClr val="CA151E"/>
                </a:solidFill>
              </a:rPr>
              <a:t>PRBM</a:t>
            </a:r>
            <a:r>
              <a:rPr lang="en-US" altLang="zh-CN" sz="2000" dirty="0"/>
              <a:t> stores personalized (</a:t>
            </a:r>
            <a:r>
              <a:rPr lang="en-US" altLang="zh-CN" sz="2000" b="1" i="1" dirty="0"/>
              <a:t>biased</a:t>
            </a:r>
            <a:r>
              <a:rPr lang="en-US" altLang="zh-CN" sz="2000" dirty="0"/>
              <a:t>) representation information (   ) for each client, and </a:t>
            </a:r>
          </a:p>
          <a:p>
            <a:r>
              <a:rPr lang="en-US" altLang="zh-CN" sz="2000" dirty="0"/>
              <a:t>make the remaining information (   ) to be global. </a:t>
            </a:r>
          </a:p>
          <a:p>
            <a:r>
              <a:rPr lang="en-US" altLang="zh-CN" sz="2000" dirty="0"/>
              <a:t>Formally, </a:t>
            </a:r>
            <a:endParaRPr lang="en-US" altLang="zh-CN" sz="1600" dirty="0"/>
          </a:p>
        </p:txBody>
      </p:sp>
      <p:sp>
        <p:nvSpPr>
          <p:cNvPr id="19" name="灯片编号占位符 3">
            <a:extLst>
              <a:ext uri="{FF2B5EF4-FFF2-40B4-BE49-F238E27FC236}">
                <a16:creationId xmlns:a16="http://schemas.microsoft.com/office/drawing/2014/main" id="{CB45517F-6DCE-CFB4-C12C-51EE8A967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CN" dirty="0"/>
              <a:t>Page </a:t>
            </a:r>
            <a:fld id="{B9CB7253-053E-4293-9D94-DA3ED8026ACF}" type="slidenum">
              <a:rPr lang="zh-CN" altLang="en-US" smtClean="0"/>
              <a:t>15</a:t>
            </a:fld>
            <a:endParaRPr lang="zh-CN" altLang="en-US" dirty="0"/>
          </a:p>
        </p:txBody>
      </p:sp>
      <p:pic>
        <p:nvPicPr>
          <p:cNvPr id="43" name="图片 42" descr="\documentclass{article}&#10;\usepackage{amsthm,amsmath,amssymb}&#10;\usepackage{bm}&#10;\pagestyle{empty}&#10;\begin{document}&#10;&#10;$\bar{\bm z}^p_i$&#10;&#10;\end{document}" title="IguanaTex Bitmap Display">
            <a:extLst>
              <a:ext uri="{FF2B5EF4-FFF2-40B4-BE49-F238E27FC236}">
                <a16:creationId xmlns:a16="http://schemas.microsoft.com/office/drawing/2014/main" id="{923EE0F1-DDEA-4407-9684-7266FA5D5F6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023" y="1237432"/>
            <a:ext cx="176599" cy="194259"/>
          </a:xfrm>
          <a:prstGeom prst="rect">
            <a:avLst/>
          </a:prstGeom>
        </p:spPr>
      </p:pic>
      <p:pic>
        <p:nvPicPr>
          <p:cNvPr id="44" name="图片 43" descr="\documentclass{article}&#10;\usepackage{amsthm,amsmath,amssymb}&#10;\usepackage{bm}&#10;\pagestyle{empty}&#10;\begin{document}&#10;&#10;${\bm z}^g_i$&#10;&#10;\end{document}" title="IguanaTex Bitmap Display">
            <a:extLst>
              <a:ext uri="{FF2B5EF4-FFF2-40B4-BE49-F238E27FC236}">
                <a16:creationId xmlns:a16="http://schemas.microsoft.com/office/drawing/2014/main" id="{56E5238E-F914-436A-BA53-9C53340D320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909" y="1644326"/>
            <a:ext cx="172184" cy="194259"/>
          </a:xfrm>
          <a:prstGeom prst="rect">
            <a:avLst/>
          </a:prstGeom>
        </p:spPr>
      </p:pic>
      <p:sp>
        <p:nvSpPr>
          <p:cNvPr id="87" name="文本框 86">
            <a:extLst>
              <a:ext uri="{FF2B5EF4-FFF2-40B4-BE49-F238E27FC236}">
                <a16:creationId xmlns:a16="http://schemas.microsoft.com/office/drawing/2014/main" id="{69EFC349-85C2-4472-9A62-76C33451D7F0}"/>
              </a:ext>
            </a:extLst>
          </p:cNvPr>
          <p:cNvSpPr txBox="1"/>
          <p:nvPr/>
        </p:nvSpPr>
        <p:spPr>
          <a:xfrm>
            <a:off x="1164946" y="2751358"/>
            <a:ext cx="202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Local loss (original):</a:t>
            </a:r>
            <a:endParaRPr lang="zh-CN" altLang="en-US" dirty="0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F10A4124-F8A9-4711-AD69-B8F84F3357EB}"/>
              </a:ext>
            </a:extLst>
          </p:cNvPr>
          <p:cNvSpPr txBox="1"/>
          <p:nvPr/>
        </p:nvSpPr>
        <p:spPr>
          <a:xfrm>
            <a:off x="1164946" y="3775090"/>
            <a:ext cx="2362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Local loss (with </a:t>
            </a:r>
            <a:r>
              <a:rPr lang="en-US" altLang="zh-CN" dirty="0">
                <a:solidFill>
                  <a:srgbClr val="CA151E"/>
                </a:solidFill>
              </a:rPr>
              <a:t>PRBM</a:t>
            </a:r>
            <a:r>
              <a:rPr lang="en-US" altLang="zh-CN" dirty="0"/>
              <a:t>):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D429D4B-F96D-4E2D-BF25-4305524A45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0869" y="2778904"/>
            <a:ext cx="4905411" cy="361953"/>
          </a:xfrm>
          <a:prstGeom prst="rect">
            <a:avLst/>
          </a:prstGeom>
        </p:spPr>
      </p:pic>
      <p:pic>
        <p:nvPicPr>
          <p:cNvPr id="89" name="图片 88">
            <a:extLst>
              <a:ext uri="{FF2B5EF4-FFF2-40B4-BE49-F238E27FC236}">
                <a16:creationId xmlns:a16="http://schemas.microsoft.com/office/drawing/2014/main" id="{4D9065C8-9C0C-4C57-BB6A-3B3B0259F6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0869" y="3771365"/>
            <a:ext cx="6119857" cy="42862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85364B9-6EA1-4F9D-AEC4-360FA0DAB5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907439" y="1598020"/>
            <a:ext cx="2529183" cy="453834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C99F316-AA8D-4B49-8EBD-760D08B06040}"/>
              </a:ext>
            </a:extLst>
          </p:cNvPr>
          <p:cNvCxnSpPr>
            <a:cxnSpLocks/>
          </p:cNvCxnSpPr>
          <p:nvPr/>
        </p:nvCxnSpPr>
        <p:spPr>
          <a:xfrm flipV="1">
            <a:off x="8795982" y="2051854"/>
            <a:ext cx="1016758" cy="179681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856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A0C9B-454E-457D-891A-3DBE98B8C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8921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Personalized Representation Bias Memory (</a:t>
            </a:r>
            <a:r>
              <a:rPr lang="en-US" altLang="zh-CN" sz="3600" b="1" dirty="0">
                <a:solidFill>
                  <a:srgbClr val="CA151E"/>
                </a:solidFill>
              </a:rPr>
              <a:t>PRBM</a:t>
            </a:r>
            <a:r>
              <a:rPr lang="en-US" altLang="zh-CN" sz="3600" b="1" dirty="0"/>
              <a:t>) 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89D718C-B6CE-4C0F-A579-B3367D0E7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8862"/>
            <a:ext cx="10515600" cy="5028101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rgbClr val="CA151E"/>
                </a:solidFill>
              </a:rPr>
              <a:t>PRBM</a:t>
            </a:r>
            <a:r>
              <a:rPr lang="en-US" altLang="zh-CN" sz="2000" dirty="0"/>
              <a:t> stores personalized (</a:t>
            </a:r>
            <a:r>
              <a:rPr lang="en-US" altLang="zh-CN" sz="2000" b="1" i="1" dirty="0"/>
              <a:t>biased</a:t>
            </a:r>
            <a:r>
              <a:rPr lang="en-US" altLang="zh-CN" sz="2000" dirty="0"/>
              <a:t>) representation information (   ) for each client, and </a:t>
            </a:r>
          </a:p>
          <a:p>
            <a:r>
              <a:rPr lang="en-US" altLang="zh-CN" sz="2000" dirty="0"/>
              <a:t>make the remaining information (   ) to be global. </a:t>
            </a:r>
          </a:p>
          <a:p>
            <a:r>
              <a:rPr lang="en-US" altLang="zh-CN" sz="2000" dirty="0"/>
              <a:t>Formally, </a:t>
            </a:r>
            <a:endParaRPr lang="en-US" altLang="zh-CN" sz="1600" dirty="0"/>
          </a:p>
        </p:txBody>
      </p:sp>
      <p:sp>
        <p:nvSpPr>
          <p:cNvPr id="19" name="灯片编号占位符 3">
            <a:extLst>
              <a:ext uri="{FF2B5EF4-FFF2-40B4-BE49-F238E27FC236}">
                <a16:creationId xmlns:a16="http://schemas.microsoft.com/office/drawing/2014/main" id="{CB45517F-6DCE-CFB4-C12C-51EE8A967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CN" dirty="0"/>
              <a:t>Page </a:t>
            </a:r>
            <a:fld id="{B9CB7253-053E-4293-9D94-DA3ED8026ACF}" type="slidenum">
              <a:rPr lang="zh-CN" altLang="en-US" smtClean="0"/>
              <a:t>16</a:t>
            </a:fld>
            <a:endParaRPr lang="zh-CN" altLang="en-US" dirty="0"/>
          </a:p>
        </p:txBody>
      </p:sp>
      <p:pic>
        <p:nvPicPr>
          <p:cNvPr id="43" name="图片 42" descr="\documentclass{article}&#10;\usepackage{amsthm,amsmath,amssymb}&#10;\usepackage{bm}&#10;\pagestyle{empty}&#10;\begin{document}&#10;&#10;$\bar{\bm z}^p_i$&#10;&#10;\end{document}" title="IguanaTex Bitmap Display">
            <a:extLst>
              <a:ext uri="{FF2B5EF4-FFF2-40B4-BE49-F238E27FC236}">
                <a16:creationId xmlns:a16="http://schemas.microsoft.com/office/drawing/2014/main" id="{923EE0F1-DDEA-4407-9684-7266FA5D5F6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023" y="1237432"/>
            <a:ext cx="176599" cy="194259"/>
          </a:xfrm>
          <a:prstGeom prst="rect">
            <a:avLst/>
          </a:prstGeom>
        </p:spPr>
      </p:pic>
      <p:pic>
        <p:nvPicPr>
          <p:cNvPr id="44" name="图片 43" descr="\documentclass{article}&#10;\usepackage{amsthm,amsmath,amssymb}&#10;\usepackage{bm}&#10;\pagestyle{empty}&#10;\begin{document}&#10;&#10;${\bm z}^g_i$&#10;&#10;\end{document}" title="IguanaTex Bitmap Display">
            <a:extLst>
              <a:ext uri="{FF2B5EF4-FFF2-40B4-BE49-F238E27FC236}">
                <a16:creationId xmlns:a16="http://schemas.microsoft.com/office/drawing/2014/main" id="{56E5238E-F914-436A-BA53-9C53340D320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909" y="1644326"/>
            <a:ext cx="172184" cy="194259"/>
          </a:xfrm>
          <a:prstGeom prst="rect">
            <a:avLst/>
          </a:prstGeom>
        </p:spPr>
      </p:pic>
      <p:sp>
        <p:nvSpPr>
          <p:cNvPr id="87" name="文本框 86">
            <a:extLst>
              <a:ext uri="{FF2B5EF4-FFF2-40B4-BE49-F238E27FC236}">
                <a16:creationId xmlns:a16="http://schemas.microsoft.com/office/drawing/2014/main" id="{69EFC349-85C2-4472-9A62-76C33451D7F0}"/>
              </a:ext>
            </a:extLst>
          </p:cNvPr>
          <p:cNvSpPr txBox="1"/>
          <p:nvPr/>
        </p:nvSpPr>
        <p:spPr>
          <a:xfrm>
            <a:off x="1164946" y="2751358"/>
            <a:ext cx="202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Local loss (original):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D429D4B-F96D-4E2D-BF25-4305524A45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0869" y="2778904"/>
            <a:ext cx="4905411" cy="361953"/>
          </a:xfrm>
          <a:prstGeom prst="rect">
            <a:avLst/>
          </a:prstGeom>
        </p:spPr>
      </p:pic>
      <p:sp>
        <p:nvSpPr>
          <p:cNvPr id="92" name="文本框 91">
            <a:extLst>
              <a:ext uri="{FF2B5EF4-FFF2-40B4-BE49-F238E27FC236}">
                <a16:creationId xmlns:a16="http://schemas.microsoft.com/office/drawing/2014/main" id="{15858DB7-1915-4904-BEE9-28C99B844B2E}"/>
              </a:ext>
            </a:extLst>
          </p:cNvPr>
          <p:cNvSpPr txBox="1"/>
          <p:nvPr/>
        </p:nvSpPr>
        <p:spPr>
          <a:xfrm>
            <a:off x="1721309" y="4645835"/>
            <a:ext cx="767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View the </a:t>
            </a:r>
            <a:r>
              <a:rPr lang="en-US" altLang="zh-CN" dirty="0">
                <a:solidFill>
                  <a:srgbClr val="CA151E"/>
                </a:solidFill>
              </a:rPr>
              <a:t>PRBM </a:t>
            </a:r>
            <a:r>
              <a:rPr lang="en-US" altLang="zh-CN" dirty="0"/>
              <a:t>as a personalized translation transformation                                  :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8A3F5D-311E-4CB0-ABC2-6CF9384125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3652" y="4686357"/>
            <a:ext cx="1719275" cy="29527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2D5616E-8F0C-439C-B495-AA104623F1DE}"/>
              </a:ext>
            </a:extLst>
          </p:cNvPr>
          <p:cNvSpPr txBox="1"/>
          <p:nvPr/>
        </p:nvSpPr>
        <p:spPr>
          <a:xfrm>
            <a:off x="1164946" y="3775090"/>
            <a:ext cx="2362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Local loss (with </a:t>
            </a:r>
            <a:r>
              <a:rPr lang="en-US" altLang="zh-CN" dirty="0">
                <a:solidFill>
                  <a:srgbClr val="CA151E"/>
                </a:solidFill>
              </a:rPr>
              <a:t>PRBM</a:t>
            </a:r>
            <a:r>
              <a:rPr lang="en-US" altLang="zh-CN" dirty="0"/>
              <a:t>):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6A81780-8CF1-4103-8D9D-C1BD0FB759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0869" y="3771365"/>
            <a:ext cx="6119857" cy="428628"/>
          </a:xfrm>
          <a:prstGeom prst="rect">
            <a:avLst/>
          </a:prstGeom>
        </p:spPr>
      </p:pic>
      <p:pic>
        <p:nvPicPr>
          <p:cNvPr id="15" name="图片 13">
            <a:extLst>
              <a:ext uri="{FF2B5EF4-FFF2-40B4-BE49-F238E27FC236}">
                <a16:creationId xmlns:a16="http://schemas.microsoft.com/office/drawing/2014/main" id="{C4BC4E0B-7661-4E5E-99B4-CCFE03F318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8907439" y="1598020"/>
            <a:ext cx="2529183" cy="45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312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A0C9B-454E-457D-891A-3DBE98B8C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8921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Personalized Representation Bias Memory (</a:t>
            </a:r>
            <a:r>
              <a:rPr lang="en-US" altLang="zh-CN" sz="3600" b="1" dirty="0">
                <a:solidFill>
                  <a:srgbClr val="CA151E"/>
                </a:solidFill>
              </a:rPr>
              <a:t>PRBM</a:t>
            </a:r>
            <a:r>
              <a:rPr lang="en-US" altLang="zh-CN" sz="3600" b="1" dirty="0"/>
              <a:t>) 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89D718C-B6CE-4C0F-A579-B3367D0E7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8862"/>
            <a:ext cx="10515600" cy="5028101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rgbClr val="CA151E"/>
                </a:solidFill>
              </a:rPr>
              <a:t>PRBM</a:t>
            </a:r>
            <a:r>
              <a:rPr lang="en-US" altLang="zh-CN" sz="2000" dirty="0"/>
              <a:t> stores personalized (</a:t>
            </a:r>
            <a:r>
              <a:rPr lang="en-US" altLang="zh-CN" sz="2000" b="1" i="1" dirty="0"/>
              <a:t>biased</a:t>
            </a:r>
            <a:r>
              <a:rPr lang="en-US" altLang="zh-CN" sz="2000" dirty="0"/>
              <a:t>) representation information (   ) for each client, and </a:t>
            </a:r>
          </a:p>
          <a:p>
            <a:r>
              <a:rPr lang="en-US" altLang="zh-CN" sz="2000" dirty="0"/>
              <a:t>make the remaining information (   ) to be global. </a:t>
            </a:r>
          </a:p>
          <a:p>
            <a:r>
              <a:rPr lang="en-US" altLang="zh-CN" sz="2000" dirty="0"/>
              <a:t>Formally, </a:t>
            </a:r>
            <a:endParaRPr lang="en-US" altLang="zh-CN" sz="1600" dirty="0"/>
          </a:p>
        </p:txBody>
      </p:sp>
      <p:sp>
        <p:nvSpPr>
          <p:cNvPr id="19" name="灯片编号占位符 3">
            <a:extLst>
              <a:ext uri="{FF2B5EF4-FFF2-40B4-BE49-F238E27FC236}">
                <a16:creationId xmlns:a16="http://schemas.microsoft.com/office/drawing/2014/main" id="{CB45517F-6DCE-CFB4-C12C-51EE8A967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CN" dirty="0"/>
              <a:t>Page </a:t>
            </a:r>
            <a:fld id="{B9CB7253-053E-4293-9D94-DA3ED8026ACF}" type="slidenum">
              <a:rPr lang="zh-CN" altLang="en-US" smtClean="0"/>
              <a:t>17</a:t>
            </a:fld>
            <a:endParaRPr lang="zh-CN" altLang="en-US" dirty="0"/>
          </a:p>
        </p:txBody>
      </p:sp>
      <p:pic>
        <p:nvPicPr>
          <p:cNvPr id="43" name="图片 42" descr="\documentclass{article}&#10;\usepackage{amsthm,amsmath,amssymb}&#10;\usepackage{bm}&#10;\pagestyle{empty}&#10;\begin{document}&#10;&#10;$\bar{\bm z}^p_i$&#10;&#10;\end{document}" title="IguanaTex Bitmap Display">
            <a:extLst>
              <a:ext uri="{FF2B5EF4-FFF2-40B4-BE49-F238E27FC236}">
                <a16:creationId xmlns:a16="http://schemas.microsoft.com/office/drawing/2014/main" id="{923EE0F1-DDEA-4407-9684-7266FA5D5F6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023" y="1237432"/>
            <a:ext cx="176599" cy="194259"/>
          </a:xfrm>
          <a:prstGeom prst="rect">
            <a:avLst/>
          </a:prstGeom>
        </p:spPr>
      </p:pic>
      <p:pic>
        <p:nvPicPr>
          <p:cNvPr id="44" name="图片 43" descr="\documentclass{article}&#10;\usepackage{amsthm,amsmath,amssymb}&#10;\usepackage{bm}&#10;\pagestyle{empty}&#10;\begin{document}&#10;&#10;${\bm z}^g_i$&#10;&#10;\end{document}" title="IguanaTex Bitmap Display">
            <a:extLst>
              <a:ext uri="{FF2B5EF4-FFF2-40B4-BE49-F238E27FC236}">
                <a16:creationId xmlns:a16="http://schemas.microsoft.com/office/drawing/2014/main" id="{56E5238E-F914-436A-BA53-9C53340D320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909" y="1644326"/>
            <a:ext cx="172184" cy="194259"/>
          </a:xfrm>
          <a:prstGeom prst="rect">
            <a:avLst/>
          </a:prstGeom>
        </p:spPr>
      </p:pic>
      <p:sp>
        <p:nvSpPr>
          <p:cNvPr id="87" name="文本框 86">
            <a:extLst>
              <a:ext uri="{FF2B5EF4-FFF2-40B4-BE49-F238E27FC236}">
                <a16:creationId xmlns:a16="http://schemas.microsoft.com/office/drawing/2014/main" id="{69EFC349-85C2-4472-9A62-76C33451D7F0}"/>
              </a:ext>
            </a:extLst>
          </p:cNvPr>
          <p:cNvSpPr txBox="1"/>
          <p:nvPr/>
        </p:nvSpPr>
        <p:spPr>
          <a:xfrm>
            <a:off x="1164946" y="2751358"/>
            <a:ext cx="202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Local loss (original):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D429D4B-F96D-4E2D-BF25-4305524A45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0869" y="2778904"/>
            <a:ext cx="4905411" cy="361953"/>
          </a:xfrm>
          <a:prstGeom prst="rect">
            <a:avLst/>
          </a:prstGeom>
        </p:spPr>
      </p:pic>
      <p:pic>
        <p:nvPicPr>
          <p:cNvPr id="91" name="图片 90">
            <a:extLst>
              <a:ext uri="{FF2B5EF4-FFF2-40B4-BE49-F238E27FC236}">
                <a16:creationId xmlns:a16="http://schemas.microsoft.com/office/drawing/2014/main" id="{B8FF53DD-BDA1-4E90-8FAE-FB587E02BD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0869" y="5368442"/>
            <a:ext cx="6710412" cy="404815"/>
          </a:xfrm>
          <a:prstGeom prst="rect">
            <a:avLst/>
          </a:prstGeom>
        </p:spPr>
      </p:pic>
      <p:sp>
        <p:nvSpPr>
          <p:cNvPr id="92" name="文本框 91">
            <a:extLst>
              <a:ext uri="{FF2B5EF4-FFF2-40B4-BE49-F238E27FC236}">
                <a16:creationId xmlns:a16="http://schemas.microsoft.com/office/drawing/2014/main" id="{15858DB7-1915-4904-BEE9-28C99B844B2E}"/>
              </a:ext>
            </a:extLst>
          </p:cNvPr>
          <p:cNvSpPr txBox="1"/>
          <p:nvPr/>
        </p:nvSpPr>
        <p:spPr>
          <a:xfrm>
            <a:off x="1721309" y="4645835"/>
            <a:ext cx="767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View the </a:t>
            </a:r>
            <a:r>
              <a:rPr lang="en-US" altLang="zh-CN" dirty="0">
                <a:solidFill>
                  <a:srgbClr val="CA151E"/>
                </a:solidFill>
              </a:rPr>
              <a:t>PRBM </a:t>
            </a:r>
            <a:r>
              <a:rPr lang="en-US" altLang="zh-CN" dirty="0"/>
              <a:t>as a personalized translation transformation                                  :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8A3F5D-311E-4CB0-ABC2-6CF9384125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3652" y="4686357"/>
            <a:ext cx="1719275" cy="29527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2D5616E-8F0C-439C-B495-AA104623F1DE}"/>
              </a:ext>
            </a:extLst>
          </p:cNvPr>
          <p:cNvSpPr txBox="1"/>
          <p:nvPr/>
        </p:nvSpPr>
        <p:spPr>
          <a:xfrm>
            <a:off x="1164946" y="3775090"/>
            <a:ext cx="2362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Local loss (with </a:t>
            </a:r>
            <a:r>
              <a:rPr lang="en-US" altLang="zh-CN" dirty="0">
                <a:solidFill>
                  <a:srgbClr val="CA151E"/>
                </a:solidFill>
              </a:rPr>
              <a:t>PRBM</a:t>
            </a:r>
            <a:r>
              <a:rPr lang="en-US" altLang="zh-CN" dirty="0"/>
              <a:t>):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6A81780-8CF1-4103-8D9D-C1BD0FB759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10869" y="3771365"/>
            <a:ext cx="6119857" cy="428628"/>
          </a:xfrm>
          <a:prstGeom prst="rect">
            <a:avLst/>
          </a:prstGeom>
        </p:spPr>
      </p:pic>
      <p:pic>
        <p:nvPicPr>
          <p:cNvPr id="15" name="图片 13">
            <a:extLst>
              <a:ext uri="{FF2B5EF4-FFF2-40B4-BE49-F238E27FC236}">
                <a16:creationId xmlns:a16="http://schemas.microsoft.com/office/drawing/2014/main" id="{C4BC4E0B-7661-4E5E-99B4-CCFE03F318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907439" y="1598020"/>
            <a:ext cx="2529183" cy="45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88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A0C9B-454E-457D-891A-3DBE98B8C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8921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Personalized Representation Bias Memory (</a:t>
            </a:r>
            <a:r>
              <a:rPr lang="en-US" altLang="zh-CN" sz="3600" b="1" dirty="0">
                <a:solidFill>
                  <a:srgbClr val="CA151E"/>
                </a:solidFill>
              </a:rPr>
              <a:t>PRBM</a:t>
            </a:r>
            <a:r>
              <a:rPr lang="en-US" altLang="zh-CN" sz="3600" b="1" dirty="0"/>
              <a:t>) 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89D718C-B6CE-4C0F-A579-B3367D0E7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8862"/>
            <a:ext cx="10515600" cy="5028101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We make </a:t>
            </a:r>
            <a:r>
              <a:rPr lang="en-US" altLang="zh-CN" sz="2000" dirty="0">
                <a:solidFill>
                  <a:srgbClr val="CA151E"/>
                </a:solidFill>
              </a:rPr>
              <a:t>PRBM </a:t>
            </a:r>
            <a:r>
              <a:rPr lang="en-US" altLang="zh-CN" sz="2000" dirty="0"/>
              <a:t>to be </a:t>
            </a:r>
            <a:r>
              <a:rPr lang="en-US" altLang="zh-CN" sz="2000" dirty="0">
                <a:solidFill>
                  <a:srgbClr val="CA151E"/>
                </a:solidFill>
              </a:rPr>
              <a:t>trainable </a:t>
            </a:r>
            <a:r>
              <a:rPr lang="en-US" altLang="zh-CN" sz="2000" dirty="0"/>
              <a:t>to learn personalized representation information</a:t>
            </a:r>
          </a:p>
        </p:txBody>
      </p:sp>
      <p:sp>
        <p:nvSpPr>
          <p:cNvPr id="19" name="灯片编号占位符 3">
            <a:extLst>
              <a:ext uri="{FF2B5EF4-FFF2-40B4-BE49-F238E27FC236}">
                <a16:creationId xmlns:a16="http://schemas.microsoft.com/office/drawing/2014/main" id="{CB45517F-6DCE-CFB4-C12C-51EE8A967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CN" dirty="0"/>
              <a:t>Page </a:t>
            </a:r>
            <a:fld id="{B9CB7253-053E-4293-9D94-DA3ED8026ACF}" type="slidenum">
              <a:rPr lang="zh-CN" altLang="en-US" smtClean="0"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5201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A0C9B-454E-457D-891A-3DBE98B8C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8921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Personalized Representation Bias Memory (</a:t>
            </a:r>
            <a:r>
              <a:rPr lang="en-US" altLang="zh-CN" sz="3600" b="1" dirty="0">
                <a:solidFill>
                  <a:srgbClr val="CA151E"/>
                </a:solidFill>
              </a:rPr>
              <a:t>PRBM</a:t>
            </a:r>
            <a:r>
              <a:rPr lang="en-US" altLang="zh-CN" sz="3600" b="1" dirty="0"/>
              <a:t>) 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89D718C-B6CE-4C0F-A579-B3367D0E7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8862"/>
            <a:ext cx="10515600" cy="5028101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We make </a:t>
            </a:r>
            <a:r>
              <a:rPr lang="en-US" altLang="zh-CN" sz="2000" dirty="0">
                <a:solidFill>
                  <a:srgbClr val="CA151E"/>
                </a:solidFill>
              </a:rPr>
              <a:t>PRBM </a:t>
            </a:r>
            <a:r>
              <a:rPr lang="en-US" altLang="zh-CN" sz="2000" dirty="0"/>
              <a:t>to be </a:t>
            </a:r>
            <a:r>
              <a:rPr lang="en-US" altLang="zh-CN" sz="2000" dirty="0">
                <a:solidFill>
                  <a:srgbClr val="CA151E"/>
                </a:solidFill>
              </a:rPr>
              <a:t>trainable </a:t>
            </a:r>
            <a:r>
              <a:rPr lang="en-US" altLang="zh-CN" sz="2000" dirty="0"/>
              <a:t>to learn personalized representation information</a:t>
            </a:r>
          </a:p>
          <a:p>
            <a:r>
              <a:rPr lang="en-US" altLang="zh-CN" sz="2000" dirty="0"/>
              <a:t>However, </a:t>
            </a:r>
            <a:r>
              <a:rPr lang="en-US" altLang="zh-CN" sz="2000" dirty="0">
                <a:solidFill>
                  <a:srgbClr val="CA151E"/>
                </a:solidFill>
              </a:rPr>
              <a:t>trainable PRBM</a:t>
            </a:r>
            <a:r>
              <a:rPr lang="en-US" altLang="zh-CN" sz="2000" dirty="0"/>
              <a:t> requires guidance to recognize the global and personalized information</a:t>
            </a:r>
            <a:endParaRPr lang="en-US" altLang="zh-CN" sz="1600" dirty="0"/>
          </a:p>
        </p:txBody>
      </p:sp>
      <p:sp>
        <p:nvSpPr>
          <p:cNvPr id="19" name="灯片编号占位符 3">
            <a:extLst>
              <a:ext uri="{FF2B5EF4-FFF2-40B4-BE49-F238E27FC236}">
                <a16:creationId xmlns:a16="http://schemas.microsoft.com/office/drawing/2014/main" id="{CB45517F-6DCE-CFB4-C12C-51EE8A967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CN" dirty="0"/>
              <a:t>Page </a:t>
            </a:r>
            <a:fld id="{B9CB7253-053E-4293-9D94-DA3ED8026ACF}" type="slidenum">
              <a:rPr lang="zh-CN" altLang="en-US" smtClean="0"/>
              <a:t>19</a:t>
            </a:fld>
            <a:endParaRPr lang="zh-CN" altLang="en-US" dirty="0"/>
          </a:p>
        </p:txBody>
      </p:sp>
      <p:pic>
        <p:nvPicPr>
          <p:cNvPr id="5" name="图片 4" descr="\documentclass{article}&#10;\usepackage{amsthm,amsmath,amssymb}&#10;\usepackage{bm}&#10;\pagestyle{empty}&#10;\begin{document}&#10;&#10;${\bm z}^g_i$&#10;&#10;\end{document}" title="IguanaTex Bitmap Display">
            <a:extLst>
              <a:ext uri="{FF2B5EF4-FFF2-40B4-BE49-F238E27FC236}">
                <a16:creationId xmlns:a16="http://schemas.microsoft.com/office/drawing/2014/main" id="{349DEDBE-4A45-44DC-A6B7-06A0EC8C8DD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881" y="4770026"/>
            <a:ext cx="172184" cy="194259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8BE11E8E-210B-4589-B665-4062C48CFCD6}"/>
              </a:ext>
            </a:extLst>
          </p:cNvPr>
          <p:cNvSpPr/>
          <p:nvPr/>
        </p:nvSpPr>
        <p:spPr>
          <a:xfrm>
            <a:off x="4258578" y="4476059"/>
            <a:ext cx="833585" cy="461670"/>
          </a:xfrm>
          <a:prstGeom prst="roundRect">
            <a:avLst>
              <a:gd name="adj" fmla="val 11265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 dirty="0">
              <a:solidFill>
                <a:schemeClr val="tx1"/>
              </a:solidFill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BC1B118F-7F10-4EA7-B3CC-74FDDD82A800}"/>
              </a:ext>
            </a:extLst>
          </p:cNvPr>
          <p:cNvSpPr/>
          <p:nvPr/>
        </p:nvSpPr>
        <p:spPr>
          <a:xfrm>
            <a:off x="6260496" y="4517568"/>
            <a:ext cx="861991" cy="3798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b="1" dirty="0">
              <a:solidFill>
                <a:schemeClr val="tx1"/>
              </a:solidFill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03ABD3D-24C1-4846-98FA-89D6213E8EB3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988499" y="4706894"/>
            <a:ext cx="270079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9A8BCB6-2D31-42DB-962F-347EDC7DF454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 flipV="1">
            <a:off x="5092163" y="4706892"/>
            <a:ext cx="291010" cy="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C10D97E-2635-4BDB-B96C-457C6B99F386}"/>
              </a:ext>
            </a:extLst>
          </p:cNvPr>
          <p:cNvCxnSpPr>
            <a:cxnSpLocks/>
            <a:stCxn id="14" idx="3"/>
            <a:endCxn id="8" idx="1"/>
          </p:cNvCxnSpPr>
          <p:nvPr/>
        </p:nvCxnSpPr>
        <p:spPr>
          <a:xfrm flipV="1">
            <a:off x="5954949" y="4707497"/>
            <a:ext cx="305547" cy="43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FB15F058-70D5-4270-A4B4-3045177CAAF2}"/>
              </a:ext>
            </a:extLst>
          </p:cNvPr>
          <p:cNvSpPr/>
          <p:nvPr/>
        </p:nvSpPr>
        <p:spPr>
          <a:xfrm>
            <a:off x="5383173" y="4587628"/>
            <a:ext cx="83855" cy="23852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Rectangle: Rounded Corners 8 1 3">
            <a:extLst>
              <a:ext uri="{FF2B5EF4-FFF2-40B4-BE49-F238E27FC236}">
                <a16:creationId xmlns:a16="http://schemas.microsoft.com/office/drawing/2014/main" id="{228EA809-0794-4854-832B-5DAC8297EEA5}"/>
              </a:ext>
            </a:extLst>
          </p:cNvPr>
          <p:cNvSpPr/>
          <p:nvPr/>
        </p:nvSpPr>
        <p:spPr>
          <a:xfrm>
            <a:off x="5626444" y="4314661"/>
            <a:ext cx="83855" cy="2176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8 2 3 1">
            <a:extLst>
              <a:ext uri="{FF2B5EF4-FFF2-40B4-BE49-F238E27FC236}">
                <a16:creationId xmlns:a16="http://schemas.microsoft.com/office/drawing/2014/main" id="{2F8C5664-14FE-4C93-B837-EF6ABAA43626}"/>
              </a:ext>
            </a:extLst>
          </p:cNvPr>
          <p:cNvSpPr/>
          <p:nvPr/>
        </p:nvSpPr>
        <p:spPr>
          <a:xfrm>
            <a:off x="5871094" y="4593856"/>
            <a:ext cx="83855" cy="22814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49778BF-DD09-4BDB-99AB-F5117DE2145E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5467028" y="4706892"/>
            <a:ext cx="404066" cy="103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BA5599E2-BAAB-4D54-A760-29E4A656E674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5668372" y="4532347"/>
            <a:ext cx="0" cy="111413"/>
          </a:xfrm>
          <a:prstGeom prst="straightConnector1">
            <a:avLst/>
          </a:prstGeom>
          <a:ln w="9525">
            <a:solidFill>
              <a:srgbClr val="C00000"/>
            </a:solidFill>
            <a:headEnd type="none" w="med" len="med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92F2847-C6E4-4F60-9C18-113ADC10E59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7122487" y="4707497"/>
            <a:ext cx="28497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4B168FC-9F62-41F1-B94E-D28DD5AFCBB8}"/>
                  </a:ext>
                </a:extLst>
              </p:cNvPr>
              <p:cNvSpPr txBox="1"/>
              <p:nvPr/>
            </p:nvSpPr>
            <p:spPr>
              <a:xfrm>
                <a:off x="5501000" y="4546045"/>
                <a:ext cx="33855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14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lang="zh-CN" altLang="en-US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4B168FC-9F62-41F1-B94E-D28DD5AFC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000" y="4546045"/>
                <a:ext cx="338554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图片 21" descr="\documentclass{article}&#10;\usepackage{amsthm,amsmath,amssymb}&#10;\usepackage{bm}&#10;\pagestyle{empty}&#10;\begin{document}&#10;&#10;${\bm z}_i$&#10;&#10;\end{document}" title="IguanaTex Bitmap Display">
            <a:extLst>
              <a:ext uri="{FF2B5EF4-FFF2-40B4-BE49-F238E27FC236}">
                <a16:creationId xmlns:a16="http://schemas.microsoft.com/office/drawing/2014/main" id="{9EE6243A-7D94-4DEC-B736-F7365518CD0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445" y="4559553"/>
            <a:ext cx="145694" cy="105959"/>
          </a:xfrm>
          <a:prstGeom prst="rect">
            <a:avLst/>
          </a:prstGeom>
        </p:spPr>
      </p:pic>
      <p:pic>
        <p:nvPicPr>
          <p:cNvPr id="23" name="图片 22" descr="\documentclass{article}&#10;\usepackage{amsthm,amsmath,amssymb}&#10;\usepackage{bm}&#10;\pagestyle{empty}&#10;\begin{document}&#10;&#10;$\bar{\bm z}^p_i$&#10;&#10;\end{document}" title="IguanaTex Bitmap Display">
            <a:extLst>
              <a:ext uri="{FF2B5EF4-FFF2-40B4-BE49-F238E27FC236}">
                <a16:creationId xmlns:a16="http://schemas.microsoft.com/office/drawing/2014/main" id="{FE3BD527-21A6-4A59-94B2-32E690903C9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976" y="4244678"/>
            <a:ext cx="176599" cy="194259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AEDEEAE5-D170-476B-A8D9-4FFF7A86AF06}"/>
              </a:ext>
            </a:extLst>
          </p:cNvPr>
          <p:cNvSpPr txBox="1"/>
          <p:nvPr/>
        </p:nvSpPr>
        <p:spPr>
          <a:xfrm>
            <a:off x="4257743" y="4469102"/>
            <a:ext cx="8374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Feature </a:t>
            </a:r>
            <a:r>
              <a:rPr lang="en-US" altLang="zh-CN" sz="1200" b="1" dirty="0"/>
              <a:t>E</a:t>
            </a:r>
            <a:r>
              <a:rPr lang="en-US" altLang="zh-CN" sz="1200" b="1" dirty="0">
                <a:solidFill>
                  <a:schemeClr val="tx1"/>
                </a:solidFill>
              </a:rPr>
              <a:t>xtractor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425A713-EF7A-469E-B0ED-C62518973130}"/>
              </a:ext>
            </a:extLst>
          </p:cNvPr>
          <p:cNvSpPr txBox="1"/>
          <p:nvPr/>
        </p:nvSpPr>
        <p:spPr>
          <a:xfrm>
            <a:off x="6260495" y="4567654"/>
            <a:ext cx="861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Classifier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pic>
        <p:nvPicPr>
          <p:cNvPr id="38" name="图片 37" descr="\documentclass{article}&#10;\usepackage{amsmath}&#10;\pagestyle{empty}&#10;\begin{document}&#10;&#10;$\mathcal{X}$&#10;&#10;\end{document}" title="IguanaTex Bitmap Display">
            <a:extLst>
              <a:ext uri="{FF2B5EF4-FFF2-40B4-BE49-F238E27FC236}">
                <a16:creationId xmlns:a16="http://schemas.microsoft.com/office/drawing/2014/main" id="{3159B9AB-EEC9-4CF9-8E5A-C4E741FCE30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297" y="4620797"/>
            <a:ext cx="193524" cy="172190"/>
          </a:xfrm>
          <a:prstGeom prst="rect">
            <a:avLst/>
          </a:prstGeom>
        </p:spPr>
      </p:pic>
      <p:pic>
        <p:nvPicPr>
          <p:cNvPr id="41" name="图片 40" descr="\documentclass{article}&#10;\usepackage{amsmath}&#10;\pagestyle{empty}&#10;\begin{document}&#10;&#10;$\triangle^\mathcal{Y}$&#10;&#10;\end{document}" title="IguanaTex Bitmap Display">
            <a:extLst>
              <a:ext uri="{FF2B5EF4-FFF2-40B4-BE49-F238E27FC236}">
                <a16:creationId xmlns:a16="http://schemas.microsoft.com/office/drawing/2014/main" id="{8A556D4C-024F-4FA7-AE0F-DB6E8DC40B5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565" y="4620798"/>
            <a:ext cx="353524" cy="211809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2373042A-0298-4B90-AD77-84C1AB143F40}"/>
              </a:ext>
            </a:extLst>
          </p:cNvPr>
          <p:cNvSpPr txBox="1"/>
          <p:nvPr/>
        </p:nvSpPr>
        <p:spPr>
          <a:xfrm>
            <a:off x="4277662" y="5115211"/>
            <a:ext cx="254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Local model (with </a:t>
            </a:r>
            <a:r>
              <a:rPr lang="en-US" altLang="zh-CN" dirty="0">
                <a:solidFill>
                  <a:srgbClr val="CA151E"/>
                </a:solidFill>
              </a:rPr>
              <a:t>PRBM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F183E44-9B36-4CD5-9BB7-C773865D0665}"/>
              </a:ext>
            </a:extLst>
          </p:cNvPr>
          <p:cNvSpPr txBox="1"/>
          <p:nvPr/>
        </p:nvSpPr>
        <p:spPr>
          <a:xfrm rot="3600000">
            <a:off x="4063035" y="3227244"/>
            <a:ext cx="205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rgbClr val="CA151E"/>
                </a:solidFill>
              </a:rPr>
              <a:t>Global information?</a:t>
            </a:r>
            <a:endParaRPr lang="zh-CN" altLang="en-US" dirty="0">
              <a:solidFill>
                <a:srgbClr val="CA151E"/>
              </a:solidFill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06FFC007-6457-426D-85AB-60461EDC4EDF}"/>
              </a:ext>
            </a:extLst>
          </p:cNvPr>
          <p:cNvSpPr txBox="1"/>
          <p:nvPr/>
        </p:nvSpPr>
        <p:spPr>
          <a:xfrm rot="18000000">
            <a:off x="5016238" y="3030922"/>
            <a:ext cx="263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rgbClr val="CA151E"/>
                </a:solidFill>
              </a:rPr>
              <a:t>Personalized information?</a:t>
            </a:r>
            <a:endParaRPr lang="zh-CN" altLang="en-US" dirty="0">
              <a:solidFill>
                <a:srgbClr val="CA15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701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A0C9B-454E-457D-891A-3DBE98B8C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8921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Federated Learning (FL)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89D718C-B6CE-4C0F-A579-B3367D0E7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8862"/>
            <a:ext cx="10515600" cy="5028101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In practice, clients generate their specific private data, as shown by the colorful icons here. </a:t>
            </a:r>
          </a:p>
        </p:txBody>
      </p:sp>
      <p:sp>
        <p:nvSpPr>
          <p:cNvPr id="19" name="灯片编号占位符 3">
            <a:extLst>
              <a:ext uri="{FF2B5EF4-FFF2-40B4-BE49-F238E27FC236}">
                <a16:creationId xmlns:a16="http://schemas.microsoft.com/office/drawing/2014/main" id="{CB45517F-6DCE-CFB4-C12C-51EE8A967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CN" dirty="0"/>
              <a:t>Page </a:t>
            </a:r>
            <a:fld id="{B9CB7253-053E-4293-9D94-DA3ED8026ACF}" type="slidenum">
              <a:rPr lang="zh-CN" altLang="en-US" smtClean="0"/>
              <a:t>2</a:t>
            </a:fld>
            <a:endParaRPr lang="zh-CN" altLang="en-US" dirty="0"/>
          </a:p>
        </p:txBody>
      </p:sp>
      <p:pic>
        <p:nvPicPr>
          <p:cNvPr id="3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28A5C89D-A89C-BA49-B3B2-481B7D11108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007" y="4346696"/>
            <a:ext cx="820616" cy="820616"/>
          </a:xfrm>
          <a:prstGeom prst="rect">
            <a:avLst/>
          </a:prstGeom>
        </p:spPr>
      </p:pic>
      <p:pic>
        <p:nvPicPr>
          <p:cNvPr id="4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FF625FE6-A076-52FA-AE65-B7CD84B8839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110" y="4739419"/>
            <a:ext cx="521144" cy="521144"/>
          </a:xfrm>
          <a:prstGeom prst="rect">
            <a:avLst/>
          </a:prstGeom>
        </p:spPr>
      </p:pic>
      <p:pic>
        <p:nvPicPr>
          <p:cNvPr id="5" name="Picture 16" descr="Shape&#10;&#10;Description automatically generated with low confidence">
            <a:extLst>
              <a:ext uri="{FF2B5EF4-FFF2-40B4-BE49-F238E27FC236}">
                <a16:creationId xmlns:a16="http://schemas.microsoft.com/office/drawing/2014/main" id="{A04A3460-ED0D-B89A-BB7D-94F70748AD9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660" y="2687881"/>
            <a:ext cx="820616" cy="820616"/>
          </a:xfrm>
          <a:prstGeom prst="rect">
            <a:avLst/>
          </a:prstGeom>
        </p:spPr>
      </p:pic>
      <p:pic>
        <p:nvPicPr>
          <p:cNvPr id="6" name="Picture 17" descr="Shape&#10;&#10;Description automatically generated with low confidence">
            <a:extLst>
              <a:ext uri="{FF2B5EF4-FFF2-40B4-BE49-F238E27FC236}">
                <a16:creationId xmlns:a16="http://schemas.microsoft.com/office/drawing/2014/main" id="{ECBBACE2-59FB-583A-1079-EE333561B65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763" y="3080604"/>
            <a:ext cx="521144" cy="521144"/>
          </a:xfrm>
          <a:prstGeom prst="rect">
            <a:avLst/>
          </a:prstGeom>
        </p:spPr>
      </p:pic>
      <p:pic>
        <p:nvPicPr>
          <p:cNvPr id="8" name="Picture 20" descr="Shape&#10;&#10;Description automatically generated with low confidence">
            <a:extLst>
              <a:ext uri="{FF2B5EF4-FFF2-40B4-BE49-F238E27FC236}">
                <a16:creationId xmlns:a16="http://schemas.microsoft.com/office/drawing/2014/main" id="{5CA49107-5528-B061-4B5A-4467FD92F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575" y="2515133"/>
            <a:ext cx="820616" cy="820616"/>
          </a:xfrm>
          <a:prstGeom prst="rect">
            <a:avLst/>
          </a:prstGeom>
        </p:spPr>
      </p:pic>
      <p:pic>
        <p:nvPicPr>
          <p:cNvPr id="9" name="Picture 21" descr="Shape&#10;&#10;Description automatically generated with low confidence">
            <a:extLst>
              <a:ext uri="{FF2B5EF4-FFF2-40B4-BE49-F238E27FC236}">
                <a16:creationId xmlns:a16="http://schemas.microsoft.com/office/drawing/2014/main" id="{66931EBE-5932-6066-9BFD-6482F9305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678" y="2907856"/>
            <a:ext cx="521144" cy="521144"/>
          </a:xfrm>
          <a:prstGeom prst="rect">
            <a:avLst/>
          </a:prstGeom>
        </p:spPr>
      </p:pic>
      <p:pic>
        <p:nvPicPr>
          <p:cNvPr id="10" name="Picture 24" descr="Shape&#10;&#10;Description automatically generated with low confidence">
            <a:extLst>
              <a:ext uri="{FF2B5EF4-FFF2-40B4-BE49-F238E27FC236}">
                <a16:creationId xmlns:a16="http://schemas.microsoft.com/office/drawing/2014/main" id="{3ED99D2A-5DA9-AC72-3212-AE2DBEA2DDD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221" y="4652899"/>
            <a:ext cx="820616" cy="820616"/>
          </a:xfrm>
          <a:prstGeom prst="rect">
            <a:avLst/>
          </a:prstGeom>
        </p:spPr>
      </p:pic>
      <p:pic>
        <p:nvPicPr>
          <p:cNvPr id="11" name="Picture 25" descr="Shape&#10;&#10;Description automatically generated with low confidence">
            <a:extLst>
              <a:ext uri="{FF2B5EF4-FFF2-40B4-BE49-F238E27FC236}">
                <a16:creationId xmlns:a16="http://schemas.microsoft.com/office/drawing/2014/main" id="{20C69E65-BAFF-DEC1-1D90-EF77BD4ED4D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324" y="5045622"/>
            <a:ext cx="521144" cy="521144"/>
          </a:xfrm>
          <a:prstGeom prst="rect">
            <a:avLst/>
          </a:prstGeom>
        </p:spPr>
      </p:pic>
      <p:pic>
        <p:nvPicPr>
          <p:cNvPr id="12" name="Picture 28" descr="Shape&#10;&#10;Description automatically generated with low confidence">
            <a:extLst>
              <a:ext uri="{FF2B5EF4-FFF2-40B4-BE49-F238E27FC236}">
                <a16:creationId xmlns:a16="http://schemas.microsoft.com/office/drawing/2014/main" id="{6D63F23D-1125-38BD-3753-8724B88BFD6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327" y="5576666"/>
            <a:ext cx="820616" cy="820616"/>
          </a:xfrm>
          <a:prstGeom prst="rect">
            <a:avLst/>
          </a:prstGeom>
        </p:spPr>
      </p:pic>
      <p:pic>
        <p:nvPicPr>
          <p:cNvPr id="13" name="Picture 29" descr="Shape&#10;&#10;Description automatically generated with low confidence">
            <a:extLst>
              <a:ext uri="{FF2B5EF4-FFF2-40B4-BE49-F238E27FC236}">
                <a16:creationId xmlns:a16="http://schemas.microsoft.com/office/drawing/2014/main" id="{C3E65F31-5D8E-15E3-1C1E-955D6EAE0BC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430" y="5969389"/>
            <a:ext cx="521144" cy="521144"/>
          </a:xfrm>
          <a:prstGeom prst="rect">
            <a:avLst/>
          </a:prstGeom>
        </p:spPr>
      </p:pic>
      <p:pic>
        <p:nvPicPr>
          <p:cNvPr id="14" name="Picture 41" descr="Shape&#10;&#10;Description automatically generated with low confidence">
            <a:extLst>
              <a:ext uri="{FF2B5EF4-FFF2-40B4-BE49-F238E27FC236}">
                <a16:creationId xmlns:a16="http://schemas.microsoft.com/office/drawing/2014/main" id="{0D027D44-6ED2-AD83-B490-6F26C23823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429" y="1982734"/>
            <a:ext cx="521144" cy="521144"/>
          </a:xfrm>
          <a:prstGeom prst="rect">
            <a:avLst/>
          </a:prstGeom>
        </p:spPr>
      </p:pic>
      <p:sp>
        <p:nvSpPr>
          <p:cNvPr id="15" name="TextBox 44">
            <a:extLst>
              <a:ext uri="{FF2B5EF4-FFF2-40B4-BE49-F238E27FC236}">
                <a16:creationId xmlns:a16="http://schemas.microsoft.com/office/drawing/2014/main" id="{EAA032E6-2B18-83E5-8F65-CB8100980F52}"/>
              </a:ext>
            </a:extLst>
          </p:cNvPr>
          <p:cNvSpPr txBox="1"/>
          <p:nvPr/>
        </p:nvSpPr>
        <p:spPr>
          <a:xfrm>
            <a:off x="5812910" y="2043958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Local</a:t>
            </a:r>
            <a:r>
              <a:rPr lang="en-US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536712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A0C9B-454E-457D-891A-3DBE98B8C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8921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DBE: </a:t>
            </a:r>
            <a:r>
              <a:rPr lang="en-US" altLang="zh-CN" sz="3600" b="1" dirty="0">
                <a:solidFill>
                  <a:srgbClr val="CA151E"/>
                </a:solidFill>
              </a:rPr>
              <a:t>PRBM </a:t>
            </a:r>
            <a:r>
              <a:rPr lang="en-US" altLang="zh-CN" sz="3600" b="1" dirty="0"/>
              <a:t>+</a:t>
            </a:r>
            <a:r>
              <a:rPr lang="en-US" altLang="zh-CN" sz="3600" b="1" dirty="0">
                <a:solidFill>
                  <a:srgbClr val="CA151E"/>
                </a:solidFill>
              </a:rPr>
              <a:t> </a:t>
            </a:r>
            <a:r>
              <a:rPr lang="en-US" altLang="zh-CN" sz="3600" b="1" dirty="0"/>
              <a:t>Mean Regularization (</a:t>
            </a:r>
            <a:r>
              <a:rPr lang="en-US" altLang="zh-CN" sz="3600" b="1" dirty="0">
                <a:solidFill>
                  <a:srgbClr val="548235"/>
                </a:solidFill>
              </a:rPr>
              <a:t>MR</a:t>
            </a:r>
            <a:r>
              <a:rPr lang="en-US" altLang="zh-CN" sz="3600" b="1" dirty="0"/>
              <a:t>)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89D718C-B6CE-4C0F-A579-B3367D0E7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8862"/>
            <a:ext cx="10515600" cy="5028101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rgbClr val="548235"/>
                </a:solidFill>
              </a:rPr>
              <a:t>MR</a:t>
            </a:r>
            <a:r>
              <a:rPr lang="en-US" altLang="zh-CN" sz="2000" dirty="0"/>
              <a:t> explicitly guides the local feature extractor to generate     with global information, by </a:t>
            </a:r>
          </a:p>
          <a:p>
            <a:r>
              <a:rPr lang="en-US" altLang="zh-CN" sz="2000" dirty="0"/>
              <a:t>further regularize     to a globally shared </a:t>
            </a:r>
            <a:r>
              <a:rPr lang="en-US" altLang="zh-CN" sz="2000" b="1" i="1" dirty="0"/>
              <a:t>client-invariant</a:t>
            </a:r>
            <a:r>
              <a:rPr lang="en-US" altLang="zh-CN" sz="2000" dirty="0"/>
              <a:t> </a:t>
            </a:r>
            <a:r>
              <a:rPr lang="en-US" altLang="zh-CN" sz="2000" b="1" i="1" dirty="0"/>
              <a:t>mean</a:t>
            </a:r>
          </a:p>
        </p:txBody>
      </p:sp>
      <p:sp>
        <p:nvSpPr>
          <p:cNvPr id="19" name="灯片编号占位符 3">
            <a:extLst>
              <a:ext uri="{FF2B5EF4-FFF2-40B4-BE49-F238E27FC236}">
                <a16:creationId xmlns:a16="http://schemas.microsoft.com/office/drawing/2014/main" id="{CB45517F-6DCE-CFB4-C12C-51EE8A967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CN" dirty="0"/>
              <a:t>Page </a:t>
            </a:r>
            <a:fld id="{B9CB7253-053E-4293-9D94-DA3ED8026ACF}" type="slidenum">
              <a:rPr lang="zh-CN" altLang="en-US" smtClean="0"/>
              <a:t>20</a:t>
            </a:fld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373042A-0298-4B90-AD77-84C1AB143F40}"/>
              </a:ext>
            </a:extLst>
          </p:cNvPr>
          <p:cNvSpPr txBox="1"/>
          <p:nvPr/>
        </p:nvSpPr>
        <p:spPr>
          <a:xfrm>
            <a:off x="3886532" y="5115211"/>
            <a:ext cx="3324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Local model (with </a:t>
            </a:r>
            <a:r>
              <a:rPr lang="en-US" altLang="zh-CN" dirty="0">
                <a:solidFill>
                  <a:srgbClr val="CA151E"/>
                </a:solidFill>
              </a:rPr>
              <a:t>PRBM </a:t>
            </a:r>
            <a:r>
              <a:rPr lang="en-US" altLang="zh-CN" dirty="0"/>
              <a:t>and</a:t>
            </a:r>
            <a:r>
              <a:rPr lang="en-US" altLang="zh-CN" dirty="0">
                <a:solidFill>
                  <a:srgbClr val="CA151E"/>
                </a:solidFill>
              </a:rPr>
              <a:t> </a:t>
            </a:r>
            <a:r>
              <a:rPr lang="en-US" altLang="zh-CN" dirty="0">
                <a:solidFill>
                  <a:srgbClr val="548235"/>
                </a:solidFill>
              </a:rPr>
              <a:t>MR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4" name="图片 43" descr="\documentclass{article}&#10;\usepackage{amsthm,amsmath,amssymb}&#10;\usepackage{bm}&#10;\pagestyle{empty}&#10;\begin{document}&#10;&#10;${\bm z}^g_i$&#10;&#10;\end{document}" title="IguanaTex Bitmap Display">
            <a:extLst>
              <a:ext uri="{FF2B5EF4-FFF2-40B4-BE49-F238E27FC236}">
                <a16:creationId xmlns:a16="http://schemas.microsoft.com/office/drawing/2014/main" id="{56E5238E-F914-436A-BA53-9C53340D320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741" y="1245954"/>
            <a:ext cx="172184" cy="194259"/>
          </a:xfrm>
          <a:prstGeom prst="rect">
            <a:avLst/>
          </a:prstGeom>
        </p:spPr>
      </p:pic>
      <p:pic>
        <p:nvPicPr>
          <p:cNvPr id="46" name="图片 45" descr="\documentclass{article}&#10;\usepackage{amsthm,amsmath,amssymb}&#10;\usepackage{bm}&#10;\pagestyle{empty}&#10;\begin{document}&#10;&#10;${\bm z}^g_i$&#10;&#10;\end{document}" title="IguanaTex Bitmap Display">
            <a:extLst>
              <a:ext uri="{FF2B5EF4-FFF2-40B4-BE49-F238E27FC236}">
                <a16:creationId xmlns:a16="http://schemas.microsoft.com/office/drawing/2014/main" id="{5E8241A8-131D-47C1-96EE-BECDFCF1F58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880" y="4772559"/>
            <a:ext cx="172184" cy="194259"/>
          </a:xfrm>
          <a:prstGeom prst="rect">
            <a:avLst/>
          </a:prstGeom>
        </p:spPr>
      </p:pic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E51B6AC9-5E22-4099-9D7A-37E5C75648CE}"/>
              </a:ext>
            </a:extLst>
          </p:cNvPr>
          <p:cNvSpPr/>
          <p:nvPr/>
        </p:nvSpPr>
        <p:spPr>
          <a:xfrm>
            <a:off x="4258577" y="4478592"/>
            <a:ext cx="833585" cy="461670"/>
          </a:xfrm>
          <a:prstGeom prst="roundRect">
            <a:avLst>
              <a:gd name="adj" fmla="val 11265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 dirty="0">
              <a:solidFill>
                <a:schemeClr val="tx1"/>
              </a:solidFill>
            </a:endParaRP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243F9F5E-AD0D-4631-9560-3A528B3313DF}"/>
              </a:ext>
            </a:extLst>
          </p:cNvPr>
          <p:cNvSpPr/>
          <p:nvPr/>
        </p:nvSpPr>
        <p:spPr>
          <a:xfrm>
            <a:off x="6260495" y="4520101"/>
            <a:ext cx="861991" cy="3798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b="1" dirty="0">
              <a:solidFill>
                <a:schemeClr val="tx1"/>
              </a:solidFill>
            </a:endParaRP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89E49E9C-B4A2-47A5-8C66-FD73FF1D99AD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3988498" y="4709427"/>
            <a:ext cx="270079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23C47422-F225-438A-8ADE-1A768F8DA354}"/>
              </a:ext>
            </a:extLst>
          </p:cNvPr>
          <p:cNvCxnSpPr>
            <a:cxnSpLocks/>
            <a:stCxn id="47" idx="3"/>
            <a:endCxn id="52" idx="1"/>
          </p:cNvCxnSpPr>
          <p:nvPr/>
        </p:nvCxnSpPr>
        <p:spPr>
          <a:xfrm flipV="1">
            <a:off x="5092162" y="4709425"/>
            <a:ext cx="291010" cy="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69894C3D-C258-425B-9BB3-CD8CBC63CA14}"/>
              </a:ext>
            </a:extLst>
          </p:cNvPr>
          <p:cNvCxnSpPr>
            <a:cxnSpLocks/>
            <a:stCxn id="54" idx="3"/>
            <a:endCxn id="48" idx="1"/>
          </p:cNvCxnSpPr>
          <p:nvPr/>
        </p:nvCxnSpPr>
        <p:spPr>
          <a:xfrm flipV="1">
            <a:off x="5954948" y="4710030"/>
            <a:ext cx="305547" cy="43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075912C9-1FD2-4ED6-8DE4-0A6E7BCD6C7A}"/>
              </a:ext>
            </a:extLst>
          </p:cNvPr>
          <p:cNvSpPr/>
          <p:nvPr/>
        </p:nvSpPr>
        <p:spPr>
          <a:xfrm>
            <a:off x="5383172" y="4590161"/>
            <a:ext cx="83855" cy="23852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" name="Rectangle: Rounded Corners 8 1 3">
            <a:extLst>
              <a:ext uri="{FF2B5EF4-FFF2-40B4-BE49-F238E27FC236}">
                <a16:creationId xmlns:a16="http://schemas.microsoft.com/office/drawing/2014/main" id="{BEE78E4D-0013-441A-B359-AE1B2DB59EBF}"/>
              </a:ext>
            </a:extLst>
          </p:cNvPr>
          <p:cNvSpPr/>
          <p:nvPr/>
        </p:nvSpPr>
        <p:spPr>
          <a:xfrm>
            <a:off x="5626443" y="4317194"/>
            <a:ext cx="83855" cy="2176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: Rounded Corners 8 2 3 1">
            <a:extLst>
              <a:ext uri="{FF2B5EF4-FFF2-40B4-BE49-F238E27FC236}">
                <a16:creationId xmlns:a16="http://schemas.microsoft.com/office/drawing/2014/main" id="{C2F86DB0-3F8B-49EF-AC0D-285618B94460}"/>
              </a:ext>
            </a:extLst>
          </p:cNvPr>
          <p:cNvSpPr/>
          <p:nvPr/>
        </p:nvSpPr>
        <p:spPr>
          <a:xfrm>
            <a:off x="5871093" y="4596389"/>
            <a:ext cx="83855" cy="22814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EFBB985C-7753-43C9-88FC-E58FE59657D1}"/>
              </a:ext>
            </a:extLst>
          </p:cNvPr>
          <p:cNvCxnSpPr>
            <a:cxnSpLocks/>
            <a:stCxn id="52" idx="3"/>
            <a:endCxn id="54" idx="1"/>
          </p:cNvCxnSpPr>
          <p:nvPr/>
        </p:nvCxnSpPr>
        <p:spPr>
          <a:xfrm>
            <a:off x="5467027" y="4709425"/>
            <a:ext cx="404066" cy="103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60B66443-F8A9-4B71-A715-E585699D9264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5668371" y="4534880"/>
            <a:ext cx="0" cy="111413"/>
          </a:xfrm>
          <a:prstGeom prst="straightConnector1">
            <a:avLst/>
          </a:prstGeom>
          <a:ln w="9525">
            <a:solidFill>
              <a:srgbClr val="C00000"/>
            </a:solidFill>
            <a:headEnd type="none" w="med" len="med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连接符: 肘形 56">
            <a:extLst>
              <a:ext uri="{FF2B5EF4-FFF2-40B4-BE49-F238E27FC236}">
                <a16:creationId xmlns:a16="http://schemas.microsoft.com/office/drawing/2014/main" id="{90A8A251-2D38-492D-9E30-1D2B5FECF2BD}"/>
              </a:ext>
            </a:extLst>
          </p:cNvPr>
          <p:cNvCxnSpPr>
            <a:cxnSpLocks/>
            <a:stCxn id="52" idx="2"/>
            <a:endCxn id="59" idx="1"/>
          </p:cNvCxnSpPr>
          <p:nvPr/>
        </p:nvCxnSpPr>
        <p:spPr>
          <a:xfrm rot="16200000" flipH="1">
            <a:off x="5434526" y="4819262"/>
            <a:ext cx="182490" cy="201343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none" w="med" len="med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098CD203-9C41-41FA-810A-ABC29544C6B9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7122486" y="4710030"/>
            <a:ext cx="28497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: Rounded Corners 8 3 3">
            <a:extLst>
              <a:ext uri="{FF2B5EF4-FFF2-40B4-BE49-F238E27FC236}">
                <a16:creationId xmlns:a16="http://schemas.microsoft.com/office/drawing/2014/main" id="{7BA65C81-FDF4-4CE5-BE8F-BE54D25614EA}"/>
              </a:ext>
            </a:extLst>
          </p:cNvPr>
          <p:cNvSpPr/>
          <p:nvPr/>
        </p:nvSpPr>
        <p:spPr>
          <a:xfrm>
            <a:off x="5626443" y="4902336"/>
            <a:ext cx="83855" cy="2176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8FCA5CFF-04D1-469B-B8DC-E8C91106F28C}"/>
                  </a:ext>
                </a:extLst>
              </p:cNvPr>
              <p:cNvSpPr txBox="1"/>
              <p:nvPr/>
            </p:nvSpPr>
            <p:spPr>
              <a:xfrm>
                <a:off x="5500999" y="4548578"/>
                <a:ext cx="33855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14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lang="zh-CN" altLang="en-US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8FCA5CFF-04D1-469B-B8DC-E8C91106F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999" y="4548578"/>
                <a:ext cx="338554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图片 60" descr="\documentclass{article}&#10;\usepackage{amsthm,amsmath,amssymb}&#10;\usepackage{bm}&#10;\pagestyle{empty}&#10;\begin{document}&#10;&#10;${\bm z}_i$&#10;&#10;\end{document}" title="IguanaTex Bitmap Display">
            <a:extLst>
              <a:ext uri="{FF2B5EF4-FFF2-40B4-BE49-F238E27FC236}">
                <a16:creationId xmlns:a16="http://schemas.microsoft.com/office/drawing/2014/main" id="{D7441158-871E-4A62-8080-6696C74A763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444" y="4562086"/>
            <a:ext cx="145694" cy="105959"/>
          </a:xfrm>
          <a:prstGeom prst="rect">
            <a:avLst/>
          </a:prstGeom>
        </p:spPr>
      </p:pic>
      <p:pic>
        <p:nvPicPr>
          <p:cNvPr id="62" name="图片 61" descr="\documentclass{article}&#10;\usepackage{amsthm,amsmath,amssymb}&#10;\usepackage{bm}&#10;\pagestyle{empty}&#10;\begin{document}&#10;&#10;$\bar{\bm z}^p_i$&#10;&#10;\end{document}" title="IguanaTex Bitmap Display">
            <a:extLst>
              <a:ext uri="{FF2B5EF4-FFF2-40B4-BE49-F238E27FC236}">
                <a16:creationId xmlns:a16="http://schemas.microsoft.com/office/drawing/2014/main" id="{B17F7CB3-3807-48F1-868B-1BD909ABB49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975" y="4247211"/>
            <a:ext cx="176599" cy="194259"/>
          </a:xfrm>
          <a:prstGeom prst="rect">
            <a:avLst/>
          </a:prstGeom>
        </p:spPr>
      </p:pic>
      <p:sp>
        <p:nvSpPr>
          <p:cNvPr id="64" name="文本框 63">
            <a:extLst>
              <a:ext uri="{FF2B5EF4-FFF2-40B4-BE49-F238E27FC236}">
                <a16:creationId xmlns:a16="http://schemas.microsoft.com/office/drawing/2014/main" id="{4A3ECC31-CB68-4387-9C09-0F75FDF60842}"/>
              </a:ext>
            </a:extLst>
          </p:cNvPr>
          <p:cNvSpPr txBox="1"/>
          <p:nvPr/>
        </p:nvSpPr>
        <p:spPr>
          <a:xfrm>
            <a:off x="4257742" y="4471635"/>
            <a:ext cx="8374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Feature </a:t>
            </a:r>
            <a:r>
              <a:rPr lang="en-US" altLang="zh-CN" sz="1200" b="1" dirty="0"/>
              <a:t>E</a:t>
            </a:r>
            <a:r>
              <a:rPr lang="en-US" altLang="zh-CN" sz="1200" b="1" dirty="0">
                <a:solidFill>
                  <a:schemeClr val="tx1"/>
                </a:solidFill>
              </a:rPr>
              <a:t>xtractor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698F8DD1-1778-4553-AF29-9C98DE402807}"/>
              </a:ext>
            </a:extLst>
          </p:cNvPr>
          <p:cNvSpPr txBox="1"/>
          <p:nvPr/>
        </p:nvSpPr>
        <p:spPr>
          <a:xfrm>
            <a:off x="6260494" y="4570187"/>
            <a:ext cx="861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Classifier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pic>
        <p:nvPicPr>
          <p:cNvPr id="66" name="图片 65" descr="\documentclass{article}&#10;\usepackage{amsmath}&#10;\pagestyle{empty}&#10;\begin{document}&#10;&#10;$\mathcal{X}$&#10;&#10;\end{document}" title="IguanaTex Bitmap Display">
            <a:extLst>
              <a:ext uri="{FF2B5EF4-FFF2-40B4-BE49-F238E27FC236}">
                <a16:creationId xmlns:a16="http://schemas.microsoft.com/office/drawing/2014/main" id="{00F84C40-C77C-4CAF-B7FC-B24551AF4B1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296" y="4623330"/>
            <a:ext cx="193524" cy="172190"/>
          </a:xfrm>
          <a:prstGeom prst="rect">
            <a:avLst/>
          </a:prstGeom>
        </p:spPr>
      </p:pic>
      <p:pic>
        <p:nvPicPr>
          <p:cNvPr id="67" name="图片 66" descr="\documentclass{article}&#10;\usepackage{amsmath}&#10;\pagestyle{empty}&#10;\begin{document}&#10;&#10;$\triangle^\mathcal{Y}$&#10;&#10;\end{document}" title="IguanaTex Bitmap Display">
            <a:extLst>
              <a:ext uri="{FF2B5EF4-FFF2-40B4-BE49-F238E27FC236}">
                <a16:creationId xmlns:a16="http://schemas.microsoft.com/office/drawing/2014/main" id="{10894611-E32E-4BE2-9553-5839B2E5F5F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564" y="4623331"/>
            <a:ext cx="353524" cy="211809"/>
          </a:xfrm>
          <a:prstGeom prst="rect">
            <a:avLst/>
          </a:prstGeom>
        </p:spPr>
      </p:pic>
      <p:pic>
        <p:nvPicPr>
          <p:cNvPr id="88" name="图片 87" descr="\documentclass{article}&#10;\usepackage{amsthm,amsmath,amssymb}&#10;\usepackage{bm}&#10;\pagestyle{empty}&#10;\begin{document}&#10;&#10;${\bm z}^g_i$&#10;&#10;\end{document}" title="IguanaTex Bitmap Display">
            <a:extLst>
              <a:ext uri="{FF2B5EF4-FFF2-40B4-BE49-F238E27FC236}">
                <a16:creationId xmlns:a16="http://schemas.microsoft.com/office/drawing/2014/main" id="{6091310B-7C44-4A79-B7B0-6222E9BE9FF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82" y="1634915"/>
            <a:ext cx="172184" cy="194259"/>
          </a:xfrm>
          <a:prstGeom prst="rect">
            <a:avLst/>
          </a:prstGeom>
        </p:spPr>
      </p:pic>
      <p:sp>
        <p:nvSpPr>
          <p:cNvPr id="89" name="文本框 88">
            <a:extLst>
              <a:ext uri="{FF2B5EF4-FFF2-40B4-BE49-F238E27FC236}">
                <a16:creationId xmlns:a16="http://schemas.microsoft.com/office/drawing/2014/main" id="{A00FBFC8-E25E-43FA-95AF-15D8CE289B84}"/>
              </a:ext>
            </a:extLst>
          </p:cNvPr>
          <p:cNvSpPr txBox="1"/>
          <p:nvPr/>
        </p:nvSpPr>
        <p:spPr>
          <a:xfrm rot="3600000">
            <a:off x="3880950" y="3569482"/>
            <a:ext cx="2026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Global information!</a:t>
            </a:r>
            <a:endParaRPr lang="zh-CN" altLang="en-US" dirty="0"/>
          </a:p>
        </p:txBody>
      </p:sp>
      <p:pic>
        <p:nvPicPr>
          <p:cNvPr id="92" name="图片 91" descr="\documentclass{article}&#10;\usepackage{amsthm,amsmath,amssymb}&#10;\usepackage{bm}&#10;\pagestyle{empty}&#10;\begin{document}&#10;&#10;$\bar{{\bm z}}^g$&#10;&#10;\end{document}" title="IguanaTex Bitmap Display">
            <a:extLst>
              <a:ext uri="{FF2B5EF4-FFF2-40B4-BE49-F238E27FC236}">
                <a16:creationId xmlns:a16="http://schemas.microsoft.com/office/drawing/2014/main" id="{0AD1D41D-A0A6-466D-AB31-E5D2A5A9C69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895" y="4984347"/>
            <a:ext cx="172184" cy="128034"/>
          </a:xfrm>
          <a:prstGeom prst="rect">
            <a:avLst/>
          </a:prstGeom>
        </p:spPr>
      </p:pic>
      <p:pic>
        <p:nvPicPr>
          <p:cNvPr id="93" name="图片 92" descr="\documentclass{article}&#10;\usepackage{amsthm,amsmath,amssymb}&#10;\usepackage{bm}&#10;\pagestyle{empty}&#10;\begin{document}&#10;&#10;$\bar{{\bm z}}^g$&#10;&#10;\end{document}" title="IguanaTex Bitmap Display">
            <a:extLst>
              <a:ext uri="{FF2B5EF4-FFF2-40B4-BE49-F238E27FC236}">
                <a16:creationId xmlns:a16="http://schemas.microsoft.com/office/drawing/2014/main" id="{DF218574-5DE9-45B3-B695-65CD856E5CF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904" y="1668027"/>
            <a:ext cx="172184" cy="12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052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A0C9B-454E-457D-891A-3DBE98B8C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8921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DBE: </a:t>
            </a:r>
            <a:r>
              <a:rPr lang="en-US" altLang="zh-CN" sz="3600" b="1" dirty="0">
                <a:solidFill>
                  <a:srgbClr val="CA151E"/>
                </a:solidFill>
              </a:rPr>
              <a:t>PRBM </a:t>
            </a:r>
            <a:r>
              <a:rPr lang="en-US" altLang="zh-CN" sz="3600" b="1" dirty="0"/>
              <a:t>+</a:t>
            </a:r>
            <a:r>
              <a:rPr lang="en-US" altLang="zh-CN" sz="3600" b="1" dirty="0">
                <a:solidFill>
                  <a:srgbClr val="CA151E"/>
                </a:solidFill>
              </a:rPr>
              <a:t> </a:t>
            </a:r>
            <a:r>
              <a:rPr lang="en-US" altLang="zh-CN" sz="3600" b="1" dirty="0"/>
              <a:t>Mean Regularization (</a:t>
            </a:r>
            <a:r>
              <a:rPr lang="en-US" altLang="zh-CN" sz="3600" b="1" dirty="0">
                <a:solidFill>
                  <a:srgbClr val="548235"/>
                </a:solidFill>
              </a:rPr>
              <a:t>MR</a:t>
            </a:r>
            <a:r>
              <a:rPr lang="en-US" altLang="zh-CN" sz="3600" b="1" dirty="0"/>
              <a:t>)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89D718C-B6CE-4C0F-A579-B3367D0E7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8862"/>
            <a:ext cx="10515600" cy="5028101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rgbClr val="548235"/>
                </a:solidFill>
              </a:rPr>
              <a:t>MR</a:t>
            </a:r>
            <a:r>
              <a:rPr lang="en-US" altLang="zh-CN" sz="2000" dirty="0"/>
              <a:t> explicitly guides the local feature extractor to generate     with global information, by </a:t>
            </a:r>
          </a:p>
          <a:p>
            <a:r>
              <a:rPr lang="en-US" altLang="zh-CN" sz="2000" dirty="0"/>
              <a:t>further regularize     to a globally shared </a:t>
            </a:r>
            <a:r>
              <a:rPr lang="en-US" altLang="zh-CN" sz="2000" b="1" i="1" dirty="0"/>
              <a:t>client-invariant</a:t>
            </a:r>
            <a:r>
              <a:rPr lang="en-US" altLang="zh-CN" sz="2000" dirty="0"/>
              <a:t> </a:t>
            </a:r>
            <a:r>
              <a:rPr lang="en-US" altLang="zh-CN" sz="2000" b="1" i="1" dirty="0"/>
              <a:t>mean</a:t>
            </a:r>
          </a:p>
        </p:txBody>
      </p:sp>
      <p:sp>
        <p:nvSpPr>
          <p:cNvPr id="19" name="灯片编号占位符 3">
            <a:extLst>
              <a:ext uri="{FF2B5EF4-FFF2-40B4-BE49-F238E27FC236}">
                <a16:creationId xmlns:a16="http://schemas.microsoft.com/office/drawing/2014/main" id="{CB45517F-6DCE-CFB4-C12C-51EE8A967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CN" dirty="0"/>
              <a:t>Page </a:t>
            </a:r>
            <a:fld id="{B9CB7253-053E-4293-9D94-DA3ED8026ACF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373042A-0298-4B90-AD77-84C1AB143F40}"/>
              </a:ext>
            </a:extLst>
          </p:cNvPr>
          <p:cNvSpPr txBox="1"/>
          <p:nvPr/>
        </p:nvSpPr>
        <p:spPr>
          <a:xfrm>
            <a:off x="3886532" y="5115211"/>
            <a:ext cx="3324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Local model (with </a:t>
            </a:r>
            <a:r>
              <a:rPr lang="en-US" altLang="zh-CN" dirty="0">
                <a:solidFill>
                  <a:srgbClr val="CA151E"/>
                </a:solidFill>
              </a:rPr>
              <a:t>PRBM </a:t>
            </a:r>
            <a:r>
              <a:rPr lang="en-US" altLang="zh-CN" dirty="0"/>
              <a:t>and</a:t>
            </a:r>
            <a:r>
              <a:rPr lang="en-US" altLang="zh-CN" dirty="0">
                <a:solidFill>
                  <a:srgbClr val="CA151E"/>
                </a:solidFill>
              </a:rPr>
              <a:t> </a:t>
            </a:r>
            <a:r>
              <a:rPr lang="en-US" altLang="zh-CN" dirty="0">
                <a:solidFill>
                  <a:srgbClr val="548235"/>
                </a:solidFill>
              </a:rPr>
              <a:t>MR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4" name="图片 43" descr="\documentclass{article}&#10;\usepackage{amsthm,amsmath,amssymb}&#10;\usepackage{bm}&#10;\pagestyle{empty}&#10;\begin{document}&#10;&#10;${\bm z}^g_i$&#10;&#10;\end{document}" title="IguanaTex Bitmap Display">
            <a:extLst>
              <a:ext uri="{FF2B5EF4-FFF2-40B4-BE49-F238E27FC236}">
                <a16:creationId xmlns:a16="http://schemas.microsoft.com/office/drawing/2014/main" id="{56E5238E-F914-436A-BA53-9C53340D320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741" y="1245954"/>
            <a:ext cx="172184" cy="194259"/>
          </a:xfrm>
          <a:prstGeom prst="rect">
            <a:avLst/>
          </a:prstGeom>
        </p:spPr>
      </p:pic>
      <p:pic>
        <p:nvPicPr>
          <p:cNvPr id="46" name="图片 45" descr="\documentclass{article}&#10;\usepackage{amsthm,amsmath,amssymb}&#10;\usepackage{bm}&#10;\pagestyle{empty}&#10;\begin{document}&#10;&#10;${\bm z}^g_i$&#10;&#10;\end{document}" title="IguanaTex Bitmap Display">
            <a:extLst>
              <a:ext uri="{FF2B5EF4-FFF2-40B4-BE49-F238E27FC236}">
                <a16:creationId xmlns:a16="http://schemas.microsoft.com/office/drawing/2014/main" id="{5E8241A8-131D-47C1-96EE-BECDFCF1F58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880" y="4772559"/>
            <a:ext cx="172184" cy="194259"/>
          </a:xfrm>
          <a:prstGeom prst="rect">
            <a:avLst/>
          </a:prstGeom>
        </p:spPr>
      </p:pic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E51B6AC9-5E22-4099-9D7A-37E5C75648CE}"/>
              </a:ext>
            </a:extLst>
          </p:cNvPr>
          <p:cNvSpPr/>
          <p:nvPr/>
        </p:nvSpPr>
        <p:spPr>
          <a:xfrm>
            <a:off x="4258577" y="4478592"/>
            <a:ext cx="833585" cy="461670"/>
          </a:xfrm>
          <a:prstGeom prst="roundRect">
            <a:avLst>
              <a:gd name="adj" fmla="val 11265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 dirty="0">
              <a:solidFill>
                <a:schemeClr val="tx1"/>
              </a:solidFill>
            </a:endParaRP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243F9F5E-AD0D-4631-9560-3A528B3313DF}"/>
              </a:ext>
            </a:extLst>
          </p:cNvPr>
          <p:cNvSpPr/>
          <p:nvPr/>
        </p:nvSpPr>
        <p:spPr>
          <a:xfrm>
            <a:off x="6260495" y="4520101"/>
            <a:ext cx="861991" cy="3798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b="1" dirty="0">
              <a:solidFill>
                <a:schemeClr val="tx1"/>
              </a:solidFill>
            </a:endParaRP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89E49E9C-B4A2-47A5-8C66-FD73FF1D99AD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3988498" y="4709427"/>
            <a:ext cx="270079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23C47422-F225-438A-8ADE-1A768F8DA354}"/>
              </a:ext>
            </a:extLst>
          </p:cNvPr>
          <p:cNvCxnSpPr>
            <a:cxnSpLocks/>
            <a:stCxn id="47" idx="3"/>
            <a:endCxn id="52" idx="1"/>
          </p:cNvCxnSpPr>
          <p:nvPr/>
        </p:nvCxnSpPr>
        <p:spPr>
          <a:xfrm flipV="1">
            <a:off x="5092162" y="4709425"/>
            <a:ext cx="291010" cy="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69894C3D-C258-425B-9BB3-CD8CBC63CA14}"/>
              </a:ext>
            </a:extLst>
          </p:cNvPr>
          <p:cNvCxnSpPr>
            <a:cxnSpLocks/>
            <a:stCxn id="54" idx="3"/>
            <a:endCxn id="48" idx="1"/>
          </p:cNvCxnSpPr>
          <p:nvPr/>
        </p:nvCxnSpPr>
        <p:spPr>
          <a:xfrm flipV="1">
            <a:off x="5954948" y="4710030"/>
            <a:ext cx="305547" cy="43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075912C9-1FD2-4ED6-8DE4-0A6E7BCD6C7A}"/>
              </a:ext>
            </a:extLst>
          </p:cNvPr>
          <p:cNvSpPr/>
          <p:nvPr/>
        </p:nvSpPr>
        <p:spPr>
          <a:xfrm>
            <a:off x="5383172" y="4590161"/>
            <a:ext cx="83855" cy="23852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" name="Rectangle: Rounded Corners 8 1 3">
            <a:extLst>
              <a:ext uri="{FF2B5EF4-FFF2-40B4-BE49-F238E27FC236}">
                <a16:creationId xmlns:a16="http://schemas.microsoft.com/office/drawing/2014/main" id="{BEE78E4D-0013-441A-B359-AE1B2DB59EBF}"/>
              </a:ext>
            </a:extLst>
          </p:cNvPr>
          <p:cNvSpPr/>
          <p:nvPr/>
        </p:nvSpPr>
        <p:spPr>
          <a:xfrm>
            <a:off x="5626443" y="4317194"/>
            <a:ext cx="83855" cy="2176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: Rounded Corners 8 2 3 1">
            <a:extLst>
              <a:ext uri="{FF2B5EF4-FFF2-40B4-BE49-F238E27FC236}">
                <a16:creationId xmlns:a16="http://schemas.microsoft.com/office/drawing/2014/main" id="{C2F86DB0-3F8B-49EF-AC0D-285618B94460}"/>
              </a:ext>
            </a:extLst>
          </p:cNvPr>
          <p:cNvSpPr/>
          <p:nvPr/>
        </p:nvSpPr>
        <p:spPr>
          <a:xfrm>
            <a:off x="5871093" y="4596389"/>
            <a:ext cx="83855" cy="22814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EFBB985C-7753-43C9-88FC-E58FE59657D1}"/>
              </a:ext>
            </a:extLst>
          </p:cNvPr>
          <p:cNvCxnSpPr>
            <a:cxnSpLocks/>
            <a:stCxn id="52" idx="3"/>
            <a:endCxn id="54" idx="1"/>
          </p:cNvCxnSpPr>
          <p:nvPr/>
        </p:nvCxnSpPr>
        <p:spPr>
          <a:xfrm>
            <a:off x="5467027" y="4709425"/>
            <a:ext cx="404066" cy="103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60B66443-F8A9-4B71-A715-E585699D9264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5668371" y="4534880"/>
            <a:ext cx="0" cy="111413"/>
          </a:xfrm>
          <a:prstGeom prst="straightConnector1">
            <a:avLst/>
          </a:prstGeom>
          <a:ln w="9525">
            <a:solidFill>
              <a:srgbClr val="C00000"/>
            </a:solidFill>
            <a:headEnd type="none" w="med" len="med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连接符: 肘形 56">
            <a:extLst>
              <a:ext uri="{FF2B5EF4-FFF2-40B4-BE49-F238E27FC236}">
                <a16:creationId xmlns:a16="http://schemas.microsoft.com/office/drawing/2014/main" id="{90A8A251-2D38-492D-9E30-1D2B5FECF2BD}"/>
              </a:ext>
            </a:extLst>
          </p:cNvPr>
          <p:cNvCxnSpPr>
            <a:cxnSpLocks/>
            <a:stCxn id="52" idx="2"/>
            <a:endCxn id="59" idx="1"/>
          </p:cNvCxnSpPr>
          <p:nvPr/>
        </p:nvCxnSpPr>
        <p:spPr>
          <a:xfrm rot="16200000" flipH="1">
            <a:off x="5434526" y="4819262"/>
            <a:ext cx="182490" cy="201343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none" w="med" len="med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098CD203-9C41-41FA-810A-ABC29544C6B9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7122486" y="4710030"/>
            <a:ext cx="28497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: Rounded Corners 8 3 3">
            <a:extLst>
              <a:ext uri="{FF2B5EF4-FFF2-40B4-BE49-F238E27FC236}">
                <a16:creationId xmlns:a16="http://schemas.microsoft.com/office/drawing/2014/main" id="{7BA65C81-FDF4-4CE5-BE8F-BE54D25614EA}"/>
              </a:ext>
            </a:extLst>
          </p:cNvPr>
          <p:cNvSpPr/>
          <p:nvPr/>
        </p:nvSpPr>
        <p:spPr>
          <a:xfrm>
            <a:off x="5626443" y="4902336"/>
            <a:ext cx="83855" cy="2176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8FCA5CFF-04D1-469B-B8DC-E8C91106F28C}"/>
                  </a:ext>
                </a:extLst>
              </p:cNvPr>
              <p:cNvSpPr txBox="1"/>
              <p:nvPr/>
            </p:nvSpPr>
            <p:spPr>
              <a:xfrm>
                <a:off x="5500999" y="4548578"/>
                <a:ext cx="33855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14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lang="zh-CN" altLang="en-US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8FCA5CFF-04D1-469B-B8DC-E8C91106F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999" y="4548578"/>
                <a:ext cx="338554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图片 60" descr="\documentclass{article}&#10;\usepackage{amsthm,amsmath,amssymb}&#10;\usepackage{bm}&#10;\pagestyle{empty}&#10;\begin{document}&#10;&#10;${\bm z}_i$&#10;&#10;\end{document}" title="IguanaTex Bitmap Display">
            <a:extLst>
              <a:ext uri="{FF2B5EF4-FFF2-40B4-BE49-F238E27FC236}">
                <a16:creationId xmlns:a16="http://schemas.microsoft.com/office/drawing/2014/main" id="{D7441158-871E-4A62-8080-6696C74A763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444" y="4562086"/>
            <a:ext cx="145694" cy="105959"/>
          </a:xfrm>
          <a:prstGeom prst="rect">
            <a:avLst/>
          </a:prstGeom>
        </p:spPr>
      </p:pic>
      <p:pic>
        <p:nvPicPr>
          <p:cNvPr id="62" name="图片 61" descr="\documentclass{article}&#10;\usepackage{amsthm,amsmath,amssymb}&#10;\usepackage{bm}&#10;\pagestyle{empty}&#10;\begin{document}&#10;&#10;$\bar{\bm z}^p_i$&#10;&#10;\end{document}" title="IguanaTex Bitmap Display">
            <a:extLst>
              <a:ext uri="{FF2B5EF4-FFF2-40B4-BE49-F238E27FC236}">
                <a16:creationId xmlns:a16="http://schemas.microsoft.com/office/drawing/2014/main" id="{B17F7CB3-3807-48F1-868B-1BD909ABB49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975" y="4247211"/>
            <a:ext cx="176599" cy="194259"/>
          </a:xfrm>
          <a:prstGeom prst="rect">
            <a:avLst/>
          </a:prstGeom>
        </p:spPr>
      </p:pic>
      <p:sp>
        <p:nvSpPr>
          <p:cNvPr id="64" name="文本框 63">
            <a:extLst>
              <a:ext uri="{FF2B5EF4-FFF2-40B4-BE49-F238E27FC236}">
                <a16:creationId xmlns:a16="http://schemas.microsoft.com/office/drawing/2014/main" id="{4A3ECC31-CB68-4387-9C09-0F75FDF60842}"/>
              </a:ext>
            </a:extLst>
          </p:cNvPr>
          <p:cNvSpPr txBox="1"/>
          <p:nvPr/>
        </p:nvSpPr>
        <p:spPr>
          <a:xfrm>
            <a:off x="4257742" y="4471635"/>
            <a:ext cx="8374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Feature </a:t>
            </a:r>
            <a:r>
              <a:rPr lang="en-US" altLang="zh-CN" sz="1200" b="1" dirty="0"/>
              <a:t>E</a:t>
            </a:r>
            <a:r>
              <a:rPr lang="en-US" altLang="zh-CN" sz="1200" b="1" dirty="0">
                <a:solidFill>
                  <a:schemeClr val="tx1"/>
                </a:solidFill>
              </a:rPr>
              <a:t>xtractor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698F8DD1-1778-4553-AF29-9C98DE402807}"/>
              </a:ext>
            </a:extLst>
          </p:cNvPr>
          <p:cNvSpPr txBox="1"/>
          <p:nvPr/>
        </p:nvSpPr>
        <p:spPr>
          <a:xfrm>
            <a:off x="6260494" y="4570187"/>
            <a:ext cx="861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Classifier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pic>
        <p:nvPicPr>
          <p:cNvPr id="66" name="图片 65" descr="\documentclass{article}&#10;\usepackage{amsmath}&#10;\pagestyle{empty}&#10;\begin{document}&#10;&#10;$\mathcal{X}$&#10;&#10;\end{document}" title="IguanaTex Bitmap Display">
            <a:extLst>
              <a:ext uri="{FF2B5EF4-FFF2-40B4-BE49-F238E27FC236}">
                <a16:creationId xmlns:a16="http://schemas.microsoft.com/office/drawing/2014/main" id="{00F84C40-C77C-4CAF-B7FC-B24551AF4B1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296" y="4623330"/>
            <a:ext cx="193524" cy="172190"/>
          </a:xfrm>
          <a:prstGeom prst="rect">
            <a:avLst/>
          </a:prstGeom>
        </p:spPr>
      </p:pic>
      <p:pic>
        <p:nvPicPr>
          <p:cNvPr id="67" name="图片 66" descr="\documentclass{article}&#10;\usepackage{amsmath}&#10;\pagestyle{empty}&#10;\begin{document}&#10;&#10;$\triangle^\mathcal{Y}$&#10;&#10;\end{document}" title="IguanaTex Bitmap Display">
            <a:extLst>
              <a:ext uri="{FF2B5EF4-FFF2-40B4-BE49-F238E27FC236}">
                <a16:creationId xmlns:a16="http://schemas.microsoft.com/office/drawing/2014/main" id="{10894611-E32E-4BE2-9553-5839B2E5F5F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564" y="4623331"/>
            <a:ext cx="353524" cy="211809"/>
          </a:xfrm>
          <a:prstGeom prst="rect">
            <a:avLst/>
          </a:prstGeom>
        </p:spPr>
      </p:pic>
      <p:pic>
        <p:nvPicPr>
          <p:cNvPr id="88" name="图片 87" descr="\documentclass{article}&#10;\usepackage{amsthm,amsmath,amssymb}&#10;\usepackage{bm}&#10;\pagestyle{empty}&#10;\begin{document}&#10;&#10;${\bm z}^g_i$&#10;&#10;\end{document}" title="IguanaTex Bitmap Display">
            <a:extLst>
              <a:ext uri="{FF2B5EF4-FFF2-40B4-BE49-F238E27FC236}">
                <a16:creationId xmlns:a16="http://schemas.microsoft.com/office/drawing/2014/main" id="{6091310B-7C44-4A79-B7B0-6222E9BE9FF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82" y="1634915"/>
            <a:ext cx="172184" cy="194259"/>
          </a:xfrm>
          <a:prstGeom prst="rect">
            <a:avLst/>
          </a:prstGeom>
        </p:spPr>
      </p:pic>
      <p:sp>
        <p:nvSpPr>
          <p:cNvPr id="89" name="文本框 88">
            <a:extLst>
              <a:ext uri="{FF2B5EF4-FFF2-40B4-BE49-F238E27FC236}">
                <a16:creationId xmlns:a16="http://schemas.microsoft.com/office/drawing/2014/main" id="{A00FBFC8-E25E-43FA-95AF-15D8CE289B84}"/>
              </a:ext>
            </a:extLst>
          </p:cNvPr>
          <p:cNvSpPr txBox="1"/>
          <p:nvPr/>
        </p:nvSpPr>
        <p:spPr>
          <a:xfrm rot="3600000">
            <a:off x="3880950" y="3569482"/>
            <a:ext cx="2026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Global information!</a:t>
            </a:r>
            <a:endParaRPr lang="zh-CN" altLang="en-US" dirty="0"/>
          </a:p>
        </p:txBody>
      </p:sp>
      <p:pic>
        <p:nvPicPr>
          <p:cNvPr id="92" name="图片 91" descr="\documentclass{article}&#10;\usepackage{amsthm,amsmath,amssymb}&#10;\usepackage{bm}&#10;\pagestyle{empty}&#10;\begin{document}&#10;&#10;$\bar{{\bm z}}^g$&#10;&#10;\end{document}" title="IguanaTex Bitmap Display">
            <a:extLst>
              <a:ext uri="{FF2B5EF4-FFF2-40B4-BE49-F238E27FC236}">
                <a16:creationId xmlns:a16="http://schemas.microsoft.com/office/drawing/2014/main" id="{0AD1D41D-A0A6-466D-AB31-E5D2A5A9C69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895" y="4984347"/>
            <a:ext cx="172184" cy="128034"/>
          </a:xfrm>
          <a:prstGeom prst="rect">
            <a:avLst/>
          </a:prstGeom>
        </p:spPr>
      </p:pic>
      <p:pic>
        <p:nvPicPr>
          <p:cNvPr id="93" name="图片 92" descr="\documentclass{article}&#10;\usepackage{amsthm,amsmath,amssymb}&#10;\usepackage{bm}&#10;\pagestyle{empty}&#10;\begin{document}&#10;&#10;$\bar{{\bm z}}^g$&#10;&#10;\end{document}" title="IguanaTex Bitmap Display">
            <a:extLst>
              <a:ext uri="{FF2B5EF4-FFF2-40B4-BE49-F238E27FC236}">
                <a16:creationId xmlns:a16="http://schemas.microsoft.com/office/drawing/2014/main" id="{DF218574-5DE9-45B3-B695-65CD856E5CF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904" y="1668027"/>
            <a:ext cx="172184" cy="128034"/>
          </a:xfrm>
          <a:prstGeom prst="rect">
            <a:avLst/>
          </a:prstGeom>
        </p:spPr>
      </p:pic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8580AA30-956C-41C8-BA38-6B1DFAFF9876}"/>
              </a:ext>
            </a:extLst>
          </p:cNvPr>
          <p:cNvCxnSpPr>
            <a:cxnSpLocks/>
            <a:endCxn id="95" idx="0"/>
          </p:cNvCxnSpPr>
          <p:nvPr/>
        </p:nvCxnSpPr>
        <p:spPr>
          <a:xfrm>
            <a:off x="7861110" y="1829174"/>
            <a:ext cx="405446" cy="34884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本框 94">
            <a:extLst>
              <a:ext uri="{FF2B5EF4-FFF2-40B4-BE49-F238E27FC236}">
                <a16:creationId xmlns:a16="http://schemas.microsoft.com/office/drawing/2014/main" id="{C368BC12-2AC3-4676-A637-8525E4C03382}"/>
              </a:ext>
            </a:extLst>
          </p:cNvPr>
          <p:cNvSpPr txBox="1"/>
          <p:nvPr/>
        </p:nvSpPr>
        <p:spPr>
          <a:xfrm>
            <a:off x="5217195" y="2178021"/>
            <a:ext cx="609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 </a:t>
            </a:r>
            <a:r>
              <a:rPr lang="en-US" altLang="zh-CN" b="1" dirty="0"/>
              <a:t>consensus</a:t>
            </a:r>
            <a:r>
              <a:rPr lang="en-US" altLang="zh-CN" dirty="0"/>
              <a:t> obtained during the </a:t>
            </a:r>
            <a:r>
              <a:rPr lang="en-US" altLang="zh-CN" b="1" dirty="0"/>
              <a:t>initialization period before FL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271715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A0C9B-454E-457D-891A-3DBE98B8C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8921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DBE: </a:t>
            </a:r>
            <a:r>
              <a:rPr lang="en-US" altLang="zh-CN" sz="3600" b="1" dirty="0">
                <a:solidFill>
                  <a:srgbClr val="CA151E"/>
                </a:solidFill>
              </a:rPr>
              <a:t>PRBM </a:t>
            </a:r>
            <a:r>
              <a:rPr lang="en-US" altLang="zh-CN" sz="3600" b="1" dirty="0"/>
              <a:t>+</a:t>
            </a:r>
            <a:r>
              <a:rPr lang="en-US" altLang="zh-CN" sz="3600" b="1" dirty="0">
                <a:solidFill>
                  <a:srgbClr val="CA151E"/>
                </a:solidFill>
              </a:rPr>
              <a:t> </a:t>
            </a:r>
            <a:r>
              <a:rPr lang="en-US" altLang="zh-CN" sz="3600" b="1" dirty="0"/>
              <a:t>Mean Regularization (</a:t>
            </a:r>
            <a:r>
              <a:rPr lang="en-US" altLang="zh-CN" sz="3600" b="1" dirty="0">
                <a:solidFill>
                  <a:srgbClr val="548235"/>
                </a:solidFill>
              </a:rPr>
              <a:t>MR</a:t>
            </a:r>
            <a:r>
              <a:rPr lang="en-US" altLang="zh-CN" sz="3600" b="1" dirty="0"/>
              <a:t>)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89D718C-B6CE-4C0F-A579-B3367D0E7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8862"/>
            <a:ext cx="10515600" cy="5028101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rgbClr val="548235"/>
                </a:solidFill>
              </a:rPr>
              <a:t>MR</a:t>
            </a:r>
            <a:r>
              <a:rPr lang="en-US" altLang="zh-CN" sz="2000" dirty="0"/>
              <a:t> explicitly guides the local feature extractor to generate     with global information, by </a:t>
            </a:r>
          </a:p>
          <a:p>
            <a:r>
              <a:rPr lang="en-US" altLang="zh-CN" sz="2000" dirty="0"/>
              <a:t>further regularize     to a globally shared </a:t>
            </a:r>
            <a:r>
              <a:rPr lang="en-US" altLang="zh-CN" sz="2000" b="1" i="1" dirty="0"/>
              <a:t>client-invariant</a:t>
            </a:r>
            <a:r>
              <a:rPr lang="en-US" altLang="zh-CN" sz="2000" dirty="0"/>
              <a:t> </a:t>
            </a:r>
            <a:r>
              <a:rPr lang="en-US" altLang="zh-CN" sz="2000" b="1" i="1" dirty="0"/>
              <a:t>mean</a:t>
            </a:r>
          </a:p>
        </p:txBody>
      </p:sp>
      <p:sp>
        <p:nvSpPr>
          <p:cNvPr id="19" name="灯片编号占位符 3">
            <a:extLst>
              <a:ext uri="{FF2B5EF4-FFF2-40B4-BE49-F238E27FC236}">
                <a16:creationId xmlns:a16="http://schemas.microsoft.com/office/drawing/2014/main" id="{CB45517F-6DCE-CFB4-C12C-51EE8A967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CN" dirty="0"/>
              <a:t>Page </a:t>
            </a:r>
            <a:fld id="{B9CB7253-053E-4293-9D94-DA3ED8026ACF}" type="slidenum">
              <a:rPr lang="zh-CN" altLang="en-US" smtClean="0"/>
              <a:t>22</a:t>
            </a:fld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373042A-0298-4B90-AD77-84C1AB143F40}"/>
              </a:ext>
            </a:extLst>
          </p:cNvPr>
          <p:cNvSpPr txBox="1"/>
          <p:nvPr/>
        </p:nvSpPr>
        <p:spPr>
          <a:xfrm>
            <a:off x="3886532" y="5115211"/>
            <a:ext cx="3324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Local model (with </a:t>
            </a:r>
            <a:r>
              <a:rPr lang="en-US" altLang="zh-CN" dirty="0">
                <a:solidFill>
                  <a:srgbClr val="CA151E"/>
                </a:solidFill>
              </a:rPr>
              <a:t>PRBM </a:t>
            </a:r>
            <a:r>
              <a:rPr lang="en-US" altLang="zh-CN" dirty="0"/>
              <a:t>and</a:t>
            </a:r>
            <a:r>
              <a:rPr lang="en-US" altLang="zh-CN" dirty="0">
                <a:solidFill>
                  <a:srgbClr val="CA151E"/>
                </a:solidFill>
              </a:rPr>
              <a:t> </a:t>
            </a:r>
            <a:r>
              <a:rPr lang="en-US" altLang="zh-CN" dirty="0">
                <a:solidFill>
                  <a:srgbClr val="548235"/>
                </a:solidFill>
              </a:rPr>
              <a:t>MR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4" name="图片 43" descr="\documentclass{article}&#10;\usepackage{amsthm,amsmath,amssymb}&#10;\usepackage{bm}&#10;\pagestyle{empty}&#10;\begin{document}&#10;&#10;${\bm z}^g_i$&#10;&#10;\end{document}" title="IguanaTex Bitmap Display">
            <a:extLst>
              <a:ext uri="{FF2B5EF4-FFF2-40B4-BE49-F238E27FC236}">
                <a16:creationId xmlns:a16="http://schemas.microsoft.com/office/drawing/2014/main" id="{56E5238E-F914-436A-BA53-9C53340D320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741" y="1245954"/>
            <a:ext cx="172184" cy="194259"/>
          </a:xfrm>
          <a:prstGeom prst="rect">
            <a:avLst/>
          </a:prstGeom>
        </p:spPr>
      </p:pic>
      <p:pic>
        <p:nvPicPr>
          <p:cNvPr id="46" name="图片 45" descr="\documentclass{article}&#10;\usepackage{amsthm,amsmath,amssymb}&#10;\usepackage{bm}&#10;\pagestyle{empty}&#10;\begin{document}&#10;&#10;${\bm z}^g_i$&#10;&#10;\end{document}" title="IguanaTex Bitmap Display">
            <a:extLst>
              <a:ext uri="{FF2B5EF4-FFF2-40B4-BE49-F238E27FC236}">
                <a16:creationId xmlns:a16="http://schemas.microsoft.com/office/drawing/2014/main" id="{5E8241A8-131D-47C1-96EE-BECDFCF1F58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880" y="4772559"/>
            <a:ext cx="172184" cy="194259"/>
          </a:xfrm>
          <a:prstGeom prst="rect">
            <a:avLst/>
          </a:prstGeom>
        </p:spPr>
      </p:pic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E51B6AC9-5E22-4099-9D7A-37E5C75648CE}"/>
              </a:ext>
            </a:extLst>
          </p:cNvPr>
          <p:cNvSpPr/>
          <p:nvPr/>
        </p:nvSpPr>
        <p:spPr>
          <a:xfrm>
            <a:off x="4258577" y="4478592"/>
            <a:ext cx="833585" cy="461670"/>
          </a:xfrm>
          <a:prstGeom prst="roundRect">
            <a:avLst>
              <a:gd name="adj" fmla="val 11265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 dirty="0">
              <a:solidFill>
                <a:schemeClr val="tx1"/>
              </a:solidFill>
            </a:endParaRP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243F9F5E-AD0D-4631-9560-3A528B3313DF}"/>
              </a:ext>
            </a:extLst>
          </p:cNvPr>
          <p:cNvSpPr/>
          <p:nvPr/>
        </p:nvSpPr>
        <p:spPr>
          <a:xfrm>
            <a:off x="6260495" y="4520101"/>
            <a:ext cx="861991" cy="3798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b="1" dirty="0">
              <a:solidFill>
                <a:schemeClr val="tx1"/>
              </a:solidFill>
            </a:endParaRP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89E49E9C-B4A2-47A5-8C66-FD73FF1D99AD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3988498" y="4709427"/>
            <a:ext cx="270079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23C47422-F225-438A-8ADE-1A768F8DA354}"/>
              </a:ext>
            </a:extLst>
          </p:cNvPr>
          <p:cNvCxnSpPr>
            <a:cxnSpLocks/>
            <a:stCxn id="47" idx="3"/>
            <a:endCxn id="52" idx="1"/>
          </p:cNvCxnSpPr>
          <p:nvPr/>
        </p:nvCxnSpPr>
        <p:spPr>
          <a:xfrm flipV="1">
            <a:off x="5092162" y="4709425"/>
            <a:ext cx="291010" cy="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69894C3D-C258-425B-9BB3-CD8CBC63CA14}"/>
              </a:ext>
            </a:extLst>
          </p:cNvPr>
          <p:cNvCxnSpPr>
            <a:cxnSpLocks/>
            <a:stCxn id="54" idx="3"/>
            <a:endCxn id="48" idx="1"/>
          </p:cNvCxnSpPr>
          <p:nvPr/>
        </p:nvCxnSpPr>
        <p:spPr>
          <a:xfrm flipV="1">
            <a:off x="5954948" y="4710030"/>
            <a:ext cx="305547" cy="43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075912C9-1FD2-4ED6-8DE4-0A6E7BCD6C7A}"/>
              </a:ext>
            </a:extLst>
          </p:cNvPr>
          <p:cNvSpPr/>
          <p:nvPr/>
        </p:nvSpPr>
        <p:spPr>
          <a:xfrm>
            <a:off x="5383172" y="4590161"/>
            <a:ext cx="83855" cy="23852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" name="Rectangle: Rounded Corners 8 1 3">
            <a:extLst>
              <a:ext uri="{FF2B5EF4-FFF2-40B4-BE49-F238E27FC236}">
                <a16:creationId xmlns:a16="http://schemas.microsoft.com/office/drawing/2014/main" id="{BEE78E4D-0013-441A-B359-AE1B2DB59EBF}"/>
              </a:ext>
            </a:extLst>
          </p:cNvPr>
          <p:cNvSpPr/>
          <p:nvPr/>
        </p:nvSpPr>
        <p:spPr>
          <a:xfrm>
            <a:off x="5626443" y="4317194"/>
            <a:ext cx="83855" cy="2176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: Rounded Corners 8 2 3 1">
            <a:extLst>
              <a:ext uri="{FF2B5EF4-FFF2-40B4-BE49-F238E27FC236}">
                <a16:creationId xmlns:a16="http://schemas.microsoft.com/office/drawing/2014/main" id="{C2F86DB0-3F8B-49EF-AC0D-285618B94460}"/>
              </a:ext>
            </a:extLst>
          </p:cNvPr>
          <p:cNvSpPr/>
          <p:nvPr/>
        </p:nvSpPr>
        <p:spPr>
          <a:xfrm>
            <a:off x="5871093" y="4596389"/>
            <a:ext cx="83855" cy="22814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EFBB985C-7753-43C9-88FC-E58FE59657D1}"/>
              </a:ext>
            </a:extLst>
          </p:cNvPr>
          <p:cNvCxnSpPr>
            <a:cxnSpLocks/>
            <a:stCxn id="52" idx="3"/>
            <a:endCxn id="54" idx="1"/>
          </p:cNvCxnSpPr>
          <p:nvPr/>
        </p:nvCxnSpPr>
        <p:spPr>
          <a:xfrm>
            <a:off x="5467027" y="4709425"/>
            <a:ext cx="404066" cy="103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60B66443-F8A9-4B71-A715-E585699D9264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5668371" y="4534880"/>
            <a:ext cx="0" cy="111413"/>
          </a:xfrm>
          <a:prstGeom prst="straightConnector1">
            <a:avLst/>
          </a:prstGeom>
          <a:ln w="9525">
            <a:solidFill>
              <a:srgbClr val="C00000"/>
            </a:solidFill>
            <a:headEnd type="none" w="med" len="med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连接符: 肘形 56">
            <a:extLst>
              <a:ext uri="{FF2B5EF4-FFF2-40B4-BE49-F238E27FC236}">
                <a16:creationId xmlns:a16="http://schemas.microsoft.com/office/drawing/2014/main" id="{90A8A251-2D38-492D-9E30-1D2B5FECF2BD}"/>
              </a:ext>
            </a:extLst>
          </p:cNvPr>
          <p:cNvCxnSpPr>
            <a:cxnSpLocks/>
            <a:stCxn id="52" idx="2"/>
            <a:endCxn id="59" idx="1"/>
          </p:cNvCxnSpPr>
          <p:nvPr/>
        </p:nvCxnSpPr>
        <p:spPr>
          <a:xfrm rot="16200000" flipH="1">
            <a:off x="5434526" y="4819262"/>
            <a:ext cx="182490" cy="201343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none" w="med" len="med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098CD203-9C41-41FA-810A-ABC29544C6B9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7122486" y="4710030"/>
            <a:ext cx="28497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: Rounded Corners 8 3 3">
            <a:extLst>
              <a:ext uri="{FF2B5EF4-FFF2-40B4-BE49-F238E27FC236}">
                <a16:creationId xmlns:a16="http://schemas.microsoft.com/office/drawing/2014/main" id="{7BA65C81-FDF4-4CE5-BE8F-BE54D25614EA}"/>
              </a:ext>
            </a:extLst>
          </p:cNvPr>
          <p:cNvSpPr/>
          <p:nvPr/>
        </p:nvSpPr>
        <p:spPr>
          <a:xfrm>
            <a:off x="5626443" y="4902336"/>
            <a:ext cx="83855" cy="2176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8FCA5CFF-04D1-469B-B8DC-E8C91106F28C}"/>
                  </a:ext>
                </a:extLst>
              </p:cNvPr>
              <p:cNvSpPr txBox="1"/>
              <p:nvPr/>
            </p:nvSpPr>
            <p:spPr>
              <a:xfrm>
                <a:off x="5500999" y="4548578"/>
                <a:ext cx="33855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14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lang="zh-CN" altLang="en-US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8FCA5CFF-04D1-469B-B8DC-E8C91106F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999" y="4548578"/>
                <a:ext cx="338554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图片 60" descr="\documentclass{article}&#10;\usepackage{amsthm,amsmath,amssymb}&#10;\usepackage{bm}&#10;\pagestyle{empty}&#10;\begin{document}&#10;&#10;${\bm z}_i$&#10;&#10;\end{document}" title="IguanaTex Bitmap Display">
            <a:extLst>
              <a:ext uri="{FF2B5EF4-FFF2-40B4-BE49-F238E27FC236}">
                <a16:creationId xmlns:a16="http://schemas.microsoft.com/office/drawing/2014/main" id="{D7441158-871E-4A62-8080-6696C74A763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444" y="4562086"/>
            <a:ext cx="145694" cy="105959"/>
          </a:xfrm>
          <a:prstGeom prst="rect">
            <a:avLst/>
          </a:prstGeom>
        </p:spPr>
      </p:pic>
      <p:pic>
        <p:nvPicPr>
          <p:cNvPr id="62" name="图片 61" descr="\documentclass{article}&#10;\usepackage{amsthm,amsmath,amssymb}&#10;\usepackage{bm}&#10;\pagestyle{empty}&#10;\begin{document}&#10;&#10;$\bar{\bm z}^p_i$&#10;&#10;\end{document}" title="IguanaTex Bitmap Display">
            <a:extLst>
              <a:ext uri="{FF2B5EF4-FFF2-40B4-BE49-F238E27FC236}">
                <a16:creationId xmlns:a16="http://schemas.microsoft.com/office/drawing/2014/main" id="{B17F7CB3-3807-48F1-868B-1BD909ABB49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975" y="4247211"/>
            <a:ext cx="176599" cy="194259"/>
          </a:xfrm>
          <a:prstGeom prst="rect">
            <a:avLst/>
          </a:prstGeom>
        </p:spPr>
      </p:pic>
      <p:sp>
        <p:nvSpPr>
          <p:cNvPr id="64" name="文本框 63">
            <a:extLst>
              <a:ext uri="{FF2B5EF4-FFF2-40B4-BE49-F238E27FC236}">
                <a16:creationId xmlns:a16="http://schemas.microsoft.com/office/drawing/2014/main" id="{4A3ECC31-CB68-4387-9C09-0F75FDF60842}"/>
              </a:ext>
            </a:extLst>
          </p:cNvPr>
          <p:cNvSpPr txBox="1"/>
          <p:nvPr/>
        </p:nvSpPr>
        <p:spPr>
          <a:xfrm>
            <a:off x="4257742" y="4471635"/>
            <a:ext cx="8374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Feature </a:t>
            </a:r>
            <a:r>
              <a:rPr lang="en-US" altLang="zh-CN" sz="1200" b="1" dirty="0"/>
              <a:t>E</a:t>
            </a:r>
            <a:r>
              <a:rPr lang="en-US" altLang="zh-CN" sz="1200" b="1" dirty="0">
                <a:solidFill>
                  <a:schemeClr val="tx1"/>
                </a:solidFill>
              </a:rPr>
              <a:t>xtractor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698F8DD1-1778-4553-AF29-9C98DE402807}"/>
              </a:ext>
            </a:extLst>
          </p:cNvPr>
          <p:cNvSpPr txBox="1"/>
          <p:nvPr/>
        </p:nvSpPr>
        <p:spPr>
          <a:xfrm>
            <a:off x="6260494" y="4570187"/>
            <a:ext cx="861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Classifier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pic>
        <p:nvPicPr>
          <p:cNvPr id="66" name="图片 65" descr="\documentclass{article}&#10;\usepackage{amsmath}&#10;\pagestyle{empty}&#10;\begin{document}&#10;&#10;$\mathcal{X}$&#10;&#10;\end{document}" title="IguanaTex Bitmap Display">
            <a:extLst>
              <a:ext uri="{FF2B5EF4-FFF2-40B4-BE49-F238E27FC236}">
                <a16:creationId xmlns:a16="http://schemas.microsoft.com/office/drawing/2014/main" id="{00F84C40-C77C-4CAF-B7FC-B24551AF4B1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296" y="4623330"/>
            <a:ext cx="193524" cy="172190"/>
          </a:xfrm>
          <a:prstGeom prst="rect">
            <a:avLst/>
          </a:prstGeom>
        </p:spPr>
      </p:pic>
      <p:pic>
        <p:nvPicPr>
          <p:cNvPr id="67" name="图片 66" descr="\documentclass{article}&#10;\usepackage{amsmath}&#10;\pagestyle{empty}&#10;\begin{document}&#10;&#10;$\triangle^\mathcal{Y}$&#10;&#10;\end{document}" title="IguanaTex Bitmap Display">
            <a:extLst>
              <a:ext uri="{FF2B5EF4-FFF2-40B4-BE49-F238E27FC236}">
                <a16:creationId xmlns:a16="http://schemas.microsoft.com/office/drawing/2014/main" id="{10894611-E32E-4BE2-9553-5839B2E5F5F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564" y="4623331"/>
            <a:ext cx="353524" cy="211809"/>
          </a:xfrm>
          <a:prstGeom prst="rect">
            <a:avLst/>
          </a:prstGeom>
        </p:spPr>
      </p:pic>
      <p:pic>
        <p:nvPicPr>
          <p:cNvPr id="88" name="图片 87" descr="\documentclass{article}&#10;\usepackage{amsthm,amsmath,amssymb}&#10;\usepackage{bm}&#10;\pagestyle{empty}&#10;\begin{document}&#10;&#10;${\bm z}^g_i$&#10;&#10;\end{document}" title="IguanaTex Bitmap Display">
            <a:extLst>
              <a:ext uri="{FF2B5EF4-FFF2-40B4-BE49-F238E27FC236}">
                <a16:creationId xmlns:a16="http://schemas.microsoft.com/office/drawing/2014/main" id="{6091310B-7C44-4A79-B7B0-6222E9BE9FF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82" y="1634915"/>
            <a:ext cx="172184" cy="194259"/>
          </a:xfrm>
          <a:prstGeom prst="rect">
            <a:avLst/>
          </a:prstGeom>
        </p:spPr>
      </p:pic>
      <p:sp>
        <p:nvSpPr>
          <p:cNvPr id="89" name="文本框 88">
            <a:extLst>
              <a:ext uri="{FF2B5EF4-FFF2-40B4-BE49-F238E27FC236}">
                <a16:creationId xmlns:a16="http://schemas.microsoft.com/office/drawing/2014/main" id="{A00FBFC8-E25E-43FA-95AF-15D8CE289B84}"/>
              </a:ext>
            </a:extLst>
          </p:cNvPr>
          <p:cNvSpPr txBox="1"/>
          <p:nvPr/>
        </p:nvSpPr>
        <p:spPr>
          <a:xfrm rot="3600000">
            <a:off x="3880950" y="3569482"/>
            <a:ext cx="2026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Global information!</a:t>
            </a:r>
            <a:endParaRPr lang="zh-CN" altLang="en-US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5DEDE2E0-3C3B-41EA-8EA7-2925D85B4343}"/>
              </a:ext>
            </a:extLst>
          </p:cNvPr>
          <p:cNvSpPr txBox="1"/>
          <p:nvPr/>
        </p:nvSpPr>
        <p:spPr>
          <a:xfrm rot="18000000">
            <a:off x="5016238" y="3030922"/>
            <a:ext cx="263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rgbClr val="CA151E"/>
                </a:solidFill>
              </a:rPr>
              <a:t>Personalized information!</a:t>
            </a:r>
            <a:endParaRPr lang="zh-CN" altLang="en-US" dirty="0">
              <a:solidFill>
                <a:srgbClr val="CA151E"/>
              </a:solidFill>
            </a:endParaRPr>
          </a:p>
        </p:txBody>
      </p:sp>
      <p:pic>
        <p:nvPicPr>
          <p:cNvPr id="33" name="图片 32" descr="\documentclass{article}&#10;\usepackage{amsthm,amsmath,amssymb}&#10;\usepackage{bm}&#10;\pagestyle{empty}&#10;\begin{document}&#10;&#10;$\bar{{\bm z}}^g$&#10;&#10;\end{document}" title="IguanaTex Bitmap Display">
            <a:extLst>
              <a:ext uri="{FF2B5EF4-FFF2-40B4-BE49-F238E27FC236}">
                <a16:creationId xmlns:a16="http://schemas.microsoft.com/office/drawing/2014/main" id="{A3A38ECF-FB2B-4300-93D1-62E7E4D38EB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904" y="1668027"/>
            <a:ext cx="172184" cy="128034"/>
          </a:xfrm>
          <a:prstGeom prst="rect">
            <a:avLst/>
          </a:prstGeom>
        </p:spPr>
      </p:pic>
      <p:pic>
        <p:nvPicPr>
          <p:cNvPr id="34" name="图片 33" descr="\documentclass{article}&#10;\usepackage{amsthm,amsmath,amssymb}&#10;\usepackage{bm}&#10;\pagestyle{empty}&#10;\begin{document}&#10;&#10;$\bar{{\bm z}}^g$&#10;&#10;\end{document}" title="IguanaTex Bitmap Display">
            <a:extLst>
              <a:ext uri="{FF2B5EF4-FFF2-40B4-BE49-F238E27FC236}">
                <a16:creationId xmlns:a16="http://schemas.microsoft.com/office/drawing/2014/main" id="{B9ADC0F0-DCB2-45A3-A8C6-90AE7F8BFB1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895" y="4984347"/>
            <a:ext cx="172184" cy="12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92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A0C9B-454E-457D-891A-3DBE98B8C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8921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DBE: </a:t>
            </a:r>
            <a:r>
              <a:rPr lang="en-US" altLang="zh-CN" sz="3600" b="1" dirty="0">
                <a:solidFill>
                  <a:srgbClr val="CA151E"/>
                </a:solidFill>
              </a:rPr>
              <a:t>PRBM </a:t>
            </a:r>
            <a:r>
              <a:rPr lang="en-US" altLang="zh-CN" sz="3600" b="1" dirty="0"/>
              <a:t>+</a:t>
            </a:r>
            <a:r>
              <a:rPr lang="en-US" altLang="zh-CN" sz="3600" b="1" dirty="0">
                <a:solidFill>
                  <a:srgbClr val="CA151E"/>
                </a:solidFill>
              </a:rPr>
              <a:t> </a:t>
            </a:r>
            <a:r>
              <a:rPr lang="en-US" altLang="zh-CN" sz="3600" b="1" dirty="0"/>
              <a:t>Mean Regularization (</a:t>
            </a:r>
            <a:r>
              <a:rPr lang="en-US" altLang="zh-CN" sz="3600" b="1" dirty="0">
                <a:solidFill>
                  <a:srgbClr val="548235"/>
                </a:solidFill>
              </a:rPr>
              <a:t>MR</a:t>
            </a:r>
            <a:r>
              <a:rPr lang="en-US" altLang="zh-CN" sz="3600" b="1" dirty="0"/>
              <a:t>)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89D718C-B6CE-4C0F-A579-B3367D0E7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8862"/>
            <a:ext cx="10515600" cy="5028101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rgbClr val="548235"/>
                </a:solidFill>
              </a:rPr>
              <a:t>MR</a:t>
            </a:r>
            <a:r>
              <a:rPr lang="en-US" altLang="zh-CN" sz="2000" dirty="0"/>
              <a:t> explicitly guides the local feature extractor to generate     with global information, by </a:t>
            </a:r>
          </a:p>
          <a:p>
            <a:r>
              <a:rPr lang="en-US" altLang="zh-CN" sz="2000" dirty="0"/>
              <a:t>further regularize     to a globally shared </a:t>
            </a:r>
            <a:r>
              <a:rPr lang="en-US" altLang="zh-CN" sz="2000" b="1" i="1" dirty="0"/>
              <a:t>client-invariant</a:t>
            </a:r>
            <a:r>
              <a:rPr lang="en-US" altLang="zh-CN" sz="2000" dirty="0"/>
              <a:t> </a:t>
            </a:r>
            <a:r>
              <a:rPr lang="en-US" altLang="zh-CN" sz="2000" b="1" i="1" dirty="0"/>
              <a:t>mean</a:t>
            </a:r>
          </a:p>
          <a:p>
            <a:r>
              <a:rPr lang="en-US" altLang="zh-CN" sz="2000" dirty="0"/>
              <a:t>Formally, </a:t>
            </a:r>
            <a:endParaRPr lang="en-US" altLang="zh-CN" sz="1600" dirty="0"/>
          </a:p>
        </p:txBody>
      </p:sp>
      <p:sp>
        <p:nvSpPr>
          <p:cNvPr id="19" name="灯片编号占位符 3">
            <a:extLst>
              <a:ext uri="{FF2B5EF4-FFF2-40B4-BE49-F238E27FC236}">
                <a16:creationId xmlns:a16="http://schemas.microsoft.com/office/drawing/2014/main" id="{CB45517F-6DCE-CFB4-C12C-51EE8A967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CN" dirty="0"/>
              <a:t>Page </a:t>
            </a:r>
            <a:fld id="{B9CB7253-053E-4293-9D94-DA3ED8026ACF}" type="slidenum">
              <a:rPr lang="zh-CN" altLang="en-US" smtClean="0"/>
              <a:t>23</a:t>
            </a:fld>
            <a:endParaRPr lang="zh-CN" altLang="en-US" dirty="0"/>
          </a:p>
        </p:txBody>
      </p:sp>
      <p:pic>
        <p:nvPicPr>
          <p:cNvPr id="44" name="图片 43" descr="\documentclass{article}&#10;\usepackage{amsthm,amsmath,amssymb}&#10;\usepackage{bm}&#10;\pagestyle{empty}&#10;\begin{document}&#10;&#10;${\bm z}^g_i$&#10;&#10;\end{document}" title="IguanaTex Bitmap Display">
            <a:extLst>
              <a:ext uri="{FF2B5EF4-FFF2-40B4-BE49-F238E27FC236}">
                <a16:creationId xmlns:a16="http://schemas.microsoft.com/office/drawing/2014/main" id="{56E5238E-F914-436A-BA53-9C53340D320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741" y="1245954"/>
            <a:ext cx="172184" cy="194259"/>
          </a:xfrm>
          <a:prstGeom prst="rect">
            <a:avLst/>
          </a:prstGeom>
        </p:spPr>
      </p:pic>
      <p:pic>
        <p:nvPicPr>
          <p:cNvPr id="113" name="图片 112">
            <a:extLst>
              <a:ext uri="{FF2B5EF4-FFF2-40B4-BE49-F238E27FC236}">
                <a16:creationId xmlns:a16="http://schemas.microsoft.com/office/drawing/2014/main" id="{081EDB2B-1C2F-4497-93D2-1807525965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907439" y="1644368"/>
            <a:ext cx="2529183" cy="553111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69FF8004-0D57-4A23-A025-89AA9C4CEF9C}"/>
              </a:ext>
            </a:extLst>
          </p:cNvPr>
          <p:cNvSpPr txBox="1"/>
          <p:nvPr/>
        </p:nvSpPr>
        <p:spPr>
          <a:xfrm>
            <a:off x="1164946" y="2852412"/>
            <a:ext cx="2362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Local loss (with </a:t>
            </a:r>
            <a:r>
              <a:rPr lang="en-US" altLang="zh-CN" dirty="0">
                <a:solidFill>
                  <a:srgbClr val="CA151E"/>
                </a:solidFill>
              </a:rPr>
              <a:t>PRBM</a:t>
            </a:r>
            <a:r>
              <a:rPr lang="en-US" altLang="zh-CN" dirty="0"/>
              <a:t>):</a:t>
            </a:r>
            <a:endParaRPr lang="zh-CN" altLang="en-US" dirty="0"/>
          </a:p>
        </p:txBody>
      </p:sp>
      <p:pic>
        <p:nvPicPr>
          <p:cNvPr id="118" name="图片 117">
            <a:extLst>
              <a:ext uri="{FF2B5EF4-FFF2-40B4-BE49-F238E27FC236}">
                <a16:creationId xmlns:a16="http://schemas.microsoft.com/office/drawing/2014/main" id="{092B6281-7FA0-43DC-B2FC-C20AA6CD9C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25015" y="3323727"/>
            <a:ext cx="6710412" cy="404815"/>
          </a:xfrm>
          <a:prstGeom prst="rect">
            <a:avLst/>
          </a:prstGeom>
        </p:spPr>
      </p:pic>
      <p:pic>
        <p:nvPicPr>
          <p:cNvPr id="14" name="图片 13" descr="\documentclass{article}&#10;\usepackage{amsthm,amsmath,amssymb}&#10;\usepackage{bm}&#10;\pagestyle{empty}&#10;\begin{document}&#10;&#10;${\bm z}^g_i$&#10;&#10;\end{document}" title="IguanaTex Bitmap Display">
            <a:extLst>
              <a:ext uri="{FF2B5EF4-FFF2-40B4-BE49-F238E27FC236}">
                <a16:creationId xmlns:a16="http://schemas.microsoft.com/office/drawing/2014/main" id="{B522D4BD-8769-4E41-AFD4-BD553158623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82" y="1634915"/>
            <a:ext cx="172184" cy="194259"/>
          </a:xfrm>
          <a:prstGeom prst="rect">
            <a:avLst/>
          </a:prstGeom>
        </p:spPr>
      </p:pic>
      <p:pic>
        <p:nvPicPr>
          <p:cNvPr id="13" name="图片 12" descr="\documentclass{article}&#10;\usepackage{amsthm,amsmath,amssymb}&#10;\usepackage{bm}&#10;\pagestyle{empty}&#10;\begin{document}&#10;&#10;$\bar{{\bm z}}^g$&#10;&#10;\end{document}" title="IguanaTex Bitmap Display">
            <a:extLst>
              <a:ext uri="{FF2B5EF4-FFF2-40B4-BE49-F238E27FC236}">
                <a16:creationId xmlns:a16="http://schemas.microsoft.com/office/drawing/2014/main" id="{7E298F95-ADC0-4C9A-B4D1-F551C991F0E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904" y="1668027"/>
            <a:ext cx="172184" cy="12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96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A0C9B-454E-457D-891A-3DBE98B8C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8921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DBE: </a:t>
            </a:r>
            <a:r>
              <a:rPr lang="en-US" altLang="zh-CN" sz="3600" b="1" dirty="0">
                <a:solidFill>
                  <a:srgbClr val="CA151E"/>
                </a:solidFill>
              </a:rPr>
              <a:t>PRBM </a:t>
            </a:r>
            <a:r>
              <a:rPr lang="en-US" altLang="zh-CN" sz="3600" b="1" dirty="0"/>
              <a:t>+</a:t>
            </a:r>
            <a:r>
              <a:rPr lang="en-US" altLang="zh-CN" sz="3600" b="1" dirty="0">
                <a:solidFill>
                  <a:srgbClr val="CA151E"/>
                </a:solidFill>
              </a:rPr>
              <a:t> </a:t>
            </a:r>
            <a:r>
              <a:rPr lang="en-US" altLang="zh-CN" sz="3600" b="1" dirty="0"/>
              <a:t>Mean Regularization (</a:t>
            </a:r>
            <a:r>
              <a:rPr lang="en-US" altLang="zh-CN" sz="3600" b="1" dirty="0">
                <a:solidFill>
                  <a:srgbClr val="548235"/>
                </a:solidFill>
              </a:rPr>
              <a:t>MR</a:t>
            </a:r>
            <a:r>
              <a:rPr lang="en-US" altLang="zh-CN" sz="3600" b="1" dirty="0"/>
              <a:t>)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89D718C-B6CE-4C0F-A579-B3367D0E7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8862"/>
            <a:ext cx="10515600" cy="5028101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rgbClr val="548235"/>
                </a:solidFill>
              </a:rPr>
              <a:t>MR</a:t>
            </a:r>
            <a:r>
              <a:rPr lang="en-US" altLang="zh-CN" sz="2000" dirty="0"/>
              <a:t> explicitly guides the local feature extractor to generate     with global information, by </a:t>
            </a:r>
          </a:p>
          <a:p>
            <a:r>
              <a:rPr lang="en-US" altLang="zh-CN" sz="2000" dirty="0"/>
              <a:t>further regularize     to a globally shared </a:t>
            </a:r>
            <a:r>
              <a:rPr lang="en-US" altLang="zh-CN" sz="2000" b="1" i="1" dirty="0"/>
              <a:t>client-invariant</a:t>
            </a:r>
            <a:r>
              <a:rPr lang="en-US" altLang="zh-CN" sz="2000" dirty="0"/>
              <a:t> </a:t>
            </a:r>
            <a:r>
              <a:rPr lang="en-US" altLang="zh-CN" sz="2000" b="1" i="1" dirty="0"/>
              <a:t>mean</a:t>
            </a:r>
          </a:p>
          <a:p>
            <a:r>
              <a:rPr lang="en-US" altLang="zh-CN" sz="2000" dirty="0"/>
              <a:t>Formally, </a:t>
            </a:r>
            <a:endParaRPr lang="en-US" altLang="zh-CN" sz="1600" dirty="0"/>
          </a:p>
        </p:txBody>
      </p:sp>
      <p:sp>
        <p:nvSpPr>
          <p:cNvPr id="19" name="灯片编号占位符 3">
            <a:extLst>
              <a:ext uri="{FF2B5EF4-FFF2-40B4-BE49-F238E27FC236}">
                <a16:creationId xmlns:a16="http://schemas.microsoft.com/office/drawing/2014/main" id="{CB45517F-6DCE-CFB4-C12C-51EE8A967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CN" dirty="0"/>
              <a:t>Page </a:t>
            </a:r>
            <a:fld id="{B9CB7253-053E-4293-9D94-DA3ED8026ACF}" type="slidenum">
              <a:rPr lang="zh-CN" altLang="en-US" smtClean="0"/>
              <a:t>24</a:t>
            </a:fld>
            <a:endParaRPr lang="zh-CN" altLang="en-US" dirty="0"/>
          </a:p>
        </p:txBody>
      </p:sp>
      <p:pic>
        <p:nvPicPr>
          <p:cNvPr id="44" name="图片 43" descr="\documentclass{article}&#10;\usepackage{amsthm,amsmath,amssymb}&#10;\usepackage{bm}&#10;\pagestyle{empty}&#10;\begin{document}&#10;&#10;${\bm z}^g_i$&#10;&#10;\end{document}" title="IguanaTex Bitmap Display">
            <a:extLst>
              <a:ext uri="{FF2B5EF4-FFF2-40B4-BE49-F238E27FC236}">
                <a16:creationId xmlns:a16="http://schemas.microsoft.com/office/drawing/2014/main" id="{56E5238E-F914-436A-BA53-9C53340D320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741" y="1245954"/>
            <a:ext cx="172184" cy="194259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69FF8004-0D57-4A23-A025-89AA9C4CEF9C}"/>
              </a:ext>
            </a:extLst>
          </p:cNvPr>
          <p:cNvSpPr txBox="1"/>
          <p:nvPr/>
        </p:nvSpPr>
        <p:spPr>
          <a:xfrm>
            <a:off x="1164946" y="2852412"/>
            <a:ext cx="2362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Local loss (with </a:t>
            </a:r>
            <a:r>
              <a:rPr lang="en-US" altLang="zh-CN" dirty="0">
                <a:solidFill>
                  <a:srgbClr val="CA151E"/>
                </a:solidFill>
              </a:rPr>
              <a:t>PRBM</a:t>
            </a:r>
            <a:r>
              <a:rPr lang="en-US" altLang="zh-CN" dirty="0"/>
              <a:t>):</a:t>
            </a:r>
            <a:endParaRPr lang="zh-CN" altLang="en-US" dirty="0"/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4E780BE3-0EA9-4188-B5AE-C9686AC3D340}"/>
              </a:ext>
            </a:extLst>
          </p:cNvPr>
          <p:cNvSpPr txBox="1"/>
          <p:nvPr/>
        </p:nvSpPr>
        <p:spPr>
          <a:xfrm>
            <a:off x="1164946" y="4330021"/>
            <a:ext cx="3145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Local loss (with </a:t>
            </a:r>
            <a:r>
              <a:rPr lang="en-US" altLang="zh-CN" dirty="0">
                <a:solidFill>
                  <a:srgbClr val="CA151E"/>
                </a:solidFill>
              </a:rPr>
              <a:t>PRBM </a:t>
            </a:r>
            <a:r>
              <a:rPr lang="en-US" altLang="zh-CN" dirty="0"/>
              <a:t>and</a:t>
            </a:r>
            <a:r>
              <a:rPr lang="en-US" altLang="zh-CN" dirty="0">
                <a:solidFill>
                  <a:srgbClr val="CA151E"/>
                </a:solidFill>
              </a:rPr>
              <a:t> </a:t>
            </a:r>
            <a:r>
              <a:rPr lang="en-US" altLang="zh-CN" dirty="0">
                <a:solidFill>
                  <a:srgbClr val="548235"/>
                </a:solidFill>
              </a:rPr>
              <a:t>MR</a:t>
            </a:r>
            <a:r>
              <a:rPr lang="en-US" altLang="zh-CN" dirty="0"/>
              <a:t>):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B303128-02B4-449C-A3B2-CE03E585EC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5015" y="4803274"/>
            <a:ext cx="8615425" cy="409578"/>
          </a:xfrm>
          <a:prstGeom prst="rect">
            <a:avLst/>
          </a:prstGeom>
        </p:spPr>
      </p:pic>
      <p:pic>
        <p:nvPicPr>
          <p:cNvPr id="118" name="图片 117">
            <a:extLst>
              <a:ext uri="{FF2B5EF4-FFF2-40B4-BE49-F238E27FC236}">
                <a16:creationId xmlns:a16="http://schemas.microsoft.com/office/drawing/2014/main" id="{092B6281-7FA0-43DC-B2FC-C20AA6CD9C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5015" y="3323727"/>
            <a:ext cx="6710412" cy="404815"/>
          </a:xfrm>
          <a:prstGeom prst="rect">
            <a:avLst/>
          </a:prstGeom>
        </p:spPr>
      </p:pic>
      <p:pic>
        <p:nvPicPr>
          <p:cNvPr id="119" name="图片 118" descr="\documentclass{article}&#10;\usepackage{amsthm,amsmath,amssymb}&#10;\usepackage{bm}&#10;\pagestyle{empty}&#10;\begin{document}&#10;&#10;${\bm z}^g_i$&#10;&#10;\end{document}" title="IguanaTex Bitmap Display">
            <a:extLst>
              <a:ext uri="{FF2B5EF4-FFF2-40B4-BE49-F238E27FC236}">
                <a16:creationId xmlns:a16="http://schemas.microsoft.com/office/drawing/2014/main" id="{AC68EC89-6021-44C3-9633-838607F8F18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82" y="1634915"/>
            <a:ext cx="172184" cy="194259"/>
          </a:xfrm>
          <a:prstGeom prst="rect">
            <a:avLst/>
          </a:prstGeom>
        </p:spPr>
      </p:pic>
      <p:pic>
        <p:nvPicPr>
          <p:cNvPr id="14" name="图片 13" descr="\documentclass{article}&#10;\usepackage{amsthm,amsmath,amssymb}&#10;\usepackage{bm}&#10;\pagestyle{empty}&#10;\begin{document}&#10;&#10;$\bar{{\bm z}}^g$&#10;&#10;\end{document}" title="IguanaTex Bitmap Display">
            <a:extLst>
              <a:ext uri="{FF2B5EF4-FFF2-40B4-BE49-F238E27FC236}">
                <a16:creationId xmlns:a16="http://schemas.microsoft.com/office/drawing/2014/main" id="{3367BD72-8A0B-47DE-8DD8-DD1AACF69A4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904" y="1668027"/>
            <a:ext cx="172184" cy="128034"/>
          </a:xfrm>
          <a:prstGeom prst="rect">
            <a:avLst/>
          </a:prstGeom>
        </p:spPr>
      </p:pic>
      <p:pic>
        <p:nvPicPr>
          <p:cNvPr id="15" name="图片 112">
            <a:extLst>
              <a:ext uri="{FF2B5EF4-FFF2-40B4-BE49-F238E27FC236}">
                <a16:creationId xmlns:a16="http://schemas.microsoft.com/office/drawing/2014/main" id="{362E2059-35A9-43F3-BFBD-FBAE0A98BF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8907439" y="1644368"/>
            <a:ext cx="2529183" cy="55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7184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A0C9B-454E-457D-891A-3DBE98B8C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8921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DBE: </a:t>
            </a:r>
            <a:r>
              <a:rPr lang="en-US" altLang="zh-CN" sz="3600" b="1" dirty="0">
                <a:solidFill>
                  <a:srgbClr val="CA151E"/>
                </a:solidFill>
              </a:rPr>
              <a:t>PRBM </a:t>
            </a:r>
            <a:r>
              <a:rPr lang="en-US" altLang="zh-CN" sz="3600" b="1" dirty="0"/>
              <a:t>+</a:t>
            </a:r>
            <a:r>
              <a:rPr lang="en-US" altLang="zh-CN" sz="3600" b="1" dirty="0">
                <a:solidFill>
                  <a:srgbClr val="CA151E"/>
                </a:solidFill>
              </a:rPr>
              <a:t> </a:t>
            </a:r>
            <a:r>
              <a:rPr lang="en-US" altLang="zh-CN" sz="3600" b="1" dirty="0"/>
              <a:t>Mean Regularization (</a:t>
            </a:r>
            <a:r>
              <a:rPr lang="en-US" altLang="zh-CN" sz="3600" b="1" dirty="0">
                <a:solidFill>
                  <a:srgbClr val="548235"/>
                </a:solidFill>
              </a:rPr>
              <a:t>MR</a:t>
            </a:r>
            <a:r>
              <a:rPr lang="en-US" altLang="zh-CN" sz="3600" b="1" dirty="0"/>
              <a:t>)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89D718C-B6CE-4C0F-A579-B3367D0E7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8862"/>
            <a:ext cx="10515600" cy="5028101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rgbClr val="548235"/>
                </a:solidFill>
              </a:rPr>
              <a:t>MR</a:t>
            </a:r>
            <a:r>
              <a:rPr lang="en-US" altLang="zh-CN" sz="2000" dirty="0"/>
              <a:t> explicitly guides the local feature extractor to generate     with global information, by </a:t>
            </a:r>
          </a:p>
          <a:p>
            <a:r>
              <a:rPr lang="en-US" altLang="zh-CN" sz="2000" dirty="0"/>
              <a:t>further regularize     to a globally shared </a:t>
            </a:r>
            <a:r>
              <a:rPr lang="en-US" altLang="zh-CN" sz="2000" b="1" i="1" dirty="0"/>
              <a:t>client-invariant</a:t>
            </a:r>
            <a:r>
              <a:rPr lang="en-US" altLang="zh-CN" sz="2000" dirty="0"/>
              <a:t> </a:t>
            </a:r>
            <a:r>
              <a:rPr lang="en-US" altLang="zh-CN" sz="2000" b="1" i="1" dirty="0"/>
              <a:t>mean</a:t>
            </a:r>
          </a:p>
          <a:p>
            <a:r>
              <a:rPr lang="en-US" altLang="zh-CN" sz="2000" dirty="0"/>
              <a:t>Formally, </a:t>
            </a:r>
            <a:endParaRPr lang="en-US" altLang="zh-CN" sz="1600" dirty="0"/>
          </a:p>
        </p:txBody>
      </p:sp>
      <p:sp>
        <p:nvSpPr>
          <p:cNvPr id="19" name="灯片编号占位符 3">
            <a:extLst>
              <a:ext uri="{FF2B5EF4-FFF2-40B4-BE49-F238E27FC236}">
                <a16:creationId xmlns:a16="http://schemas.microsoft.com/office/drawing/2014/main" id="{CB45517F-6DCE-CFB4-C12C-51EE8A967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CN" dirty="0"/>
              <a:t>Page </a:t>
            </a:r>
            <a:fld id="{B9CB7253-053E-4293-9D94-DA3ED8026ACF}" type="slidenum">
              <a:rPr lang="zh-CN" altLang="en-US" smtClean="0"/>
              <a:t>25</a:t>
            </a:fld>
            <a:endParaRPr lang="zh-CN" altLang="en-US" dirty="0"/>
          </a:p>
        </p:txBody>
      </p:sp>
      <p:pic>
        <p:nvPicPr>
          <p:cNvPr id="44" name="图片 43" descr="\documentclass{article}&#10;\usepackage{amsthm,amsmath,amssymb}&#10;\usepackage{bm}&#10;\pagestyle{empty}&#10;\begin{document}&#10;&#10;${\bm z}^g_i$&#10;&#10;\end{document}" title="IguanaTex Bitmap Display">
            <a:extLst>
              <a:ext uri="{FF2B5EF4-FFF2-40B4-BE49-F238E27FC236}">
                <a16:creationId xmlns:a16="http://schemas.microsoft.com/office/drawing/2014/main" id="{56E5238E-F914-436A-BA53-9C53340D320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741" y="1245954"/>
            <a:ext cx="172184" cy="194259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69FF8004-0D57-4A23-A025-89AA9C4CEF9C}"/>
              </a:ext>
            </a:extLst>
          </p:cNvPr>
          <p:cNvSpPr txBox="1"/>
          <p:nvPr/>
        </p:nvSpPr>
        <p:spPr>
          <a:xfrm>
            <a:off x="1164946" y="2852412"/>
            <a:ext cx="2362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Local loss (with </a:t>
            </a:r>
            <a:r>
              <a:rPr lang="en-US" altLang="zh-CN" dirty="0">
                <a:solidFill>
                  <a:srgbClr val="CA151E"/>
                </a:solidFill>
              </a:rPr>
              <a:t>PRBM</a:t>
            </a:r>
            <a:r>
              <a:rPr lang="en-US" altLang="zh-CN" dirty="0"/>
              <a:t>):</a:t>
            </a:r>
            <a:endParaRPr lang="zh-CN" altLang="en-US" dirty="0"/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4E780BE3-0EA9-4188-B5AE-C9686AC3D340}"/>
              </a:ext>
            </a:extLst>
          </p:cNvPr>
          <p:cNvSpPr txBox="1"/>
          <p:nvPr/>
        </p:nvSpPr>
        <p:spPr>
          <a:xfrm>
            <a:off x="1164946" y="4330021"/>
            <a:ext cx="3145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Local loss (with </a:t>
            </a:r>
            <a:r>
              <a:rPr lang="en-US" altLang="zh-CN" dirty="0">
                <a:solidFill>
                  <a:srgbClr val="CA151E"/>
                </a:solidFill>
              </a:rPr>
              <a:t>PRBM </a:t>
            </a:r>
            <a:r>
              <a:rPr lang="en-US" altLang="zh-CN" dirty="0"/>
              <a:t>and</a:t>
            </a:r>
            <a:r>
              <a:rPr lang="en-US" altLang="zh-CN" dirty="0">
                <a:solidFill>
                  <a:srgbClr val="CA151E"/>
                </a:solidFill>
              </a:rPr>
              <a:t> </a:t>
            </a:r>
            <a:r>
              <a:rPr lang="en-US" altLang="zh-CN" dirty="0">
                <a:solidFill>
                  <a:srgbClr val="548235"/>
                </a:solidFill>
              </a:rPr>
              <a:t>MR</a:t>
            </a:r>
            <a:r>
              <a:rPr lang="en-US" altLang="zh-CN" dirty="0"/>
              <a:t>):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B303128-02B4-449C-A3B2-CE03E585EC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5015" y="4803274"/>
            <a:ext cx="8615425" cy="409578"/>
          </a:xfrm>
          <a:prstGeom prst="rect">
            <a:avLst/>
          </a:prstGeom>
        </p:spPr>
      </p:pic>
      <p:pic>
        <p:nvPicPr>
          <p:cNvPr id="118" name="图片 117">
            <a:extLst>
              <a:ext uri="{FF2B5EF4-FFF2-40B4-BE49-F238E27FC236}">
                <a16:creationId xmlns:a16="http://schemas.microsoft.com/office/drawing/2014/main" id="{092B6281-7FA0-43DC-B2FC-C20AA6CD9C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5015" y="3323727"/>
            <a:ext cx="6710412" cy="4048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985CA88-CF40-41FF-8D99-136810A8ED7A}"/>
                  </a:ext>
                </a:extLst>
              </p:cNvPr>
              <p:cNvSpPr txBox="1"/>
              <p:nvPr/>
            </p:nvSpPr>
            <p:spPr>
              <a:xfrm>
                <a:off x="8065827" y="5612056"/>
                <a:ext cx="20994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Final loss for client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985CA88-CF40-41FF-8D99-136810A8E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5827" y="5612056"/>
                <a:ext cx="2099486" cy="369332"/>
              </a:xfrm>
              <a:prstGeom prst="rect">
                <a:avLst/>
              </a:prstGeom>
              <a:blipFill>
                <a:blip r:embed="rId9"/>
                <a:stretch>
                  <a:fillRect l="-2319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BC5F0A3D-D45B-4D46-8613-D72A615D066A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6282519" y="5340824"/>
            <a:ext cx="1783308" cy="45589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 descr="\documentclass{article}&#10;\usepackage{amsthm,amsmath,amssymb}&#10;\usepackage{bm}&#10;\pagestyle{empty}&#10;\begin{document}&#10;&#10;${\bm z}^g_i$&#10;&#10;\end{document}" title="IguanaTex Bitmap Display">
            <a:extLst>
              <a:ext uri="{FF2B5EF4-FFF2-40B4-BE49-F238E27FC236}">
                <a16:creationId xmlns:a16="http://schemas.microsoft.com/office/drawing/2014/main" id="{6228E8BC-9941-469A-9D30-E1D98416AE4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82" y="1634915"/>
            <a:ext cx="172184" cy="194259"/>
          </a:xfrm>
          <a:prstGeom prst="rect">
            <a:avLst/>
          </a:prstGeom>
        </p:spPr>
      </p:pic>
      <p:pic>
        <p:nvPicPr>
          <p:cNvPr id="17" name="图片 16" descr="\documentclass{article}&#10;\usepackage{amsthm,amsmath,amssymb}&#10;\usepackage{bm}&#10;\pagestyle{empty}&#10;\begin{document}&#10;&#10;$\bar{{\bm z}}^g$&#10;&#10;\end{document}" title="IguanaTex Bitmap Display">
            <a:extLst>
              <a:ext uri="{FF2B5EF4-FFF2-40B4-BE49-F238E27FC236}">
                <a16:creationId xmlns:a16="http://schemas.microsoft.com/office/drawing/2014/main" id="{85C0FF94-D89D-4D07-B6DE-D103447E71B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904" y="1668027"/>
            <a:ext cx="172184" cy="128034"/>
          </a:xfrm>
          <a:prstGeom prst="rect">
            <a:avLst/>
          </a:prstGeom>
        </p:spPr>
      </p:pic>
      <p:pic>
        <p:nvPicPr>
          <p:cNvPr id="18" name="图片 112">
            <a:extLst>
              <a:ext uri="{FF2B5EF4-FFF2-40B4-BE49-F238E27FC236}">
                <a16:creationId xmlns:a16="http://schemas.microsoft.com/office/drawing/2014/main" id="{97CC0692-6377-406D-9866-A97377C9DB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907439" y="1644368"/>
            <a:ext cx="2529183" cy="55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586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A0C9B-454E-457D-891A-3DBE98B8C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8921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Improved Bi-directional Knowledge Transfer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89D718C-B6CE-4C0F-A579-B3367D0E7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8862"/>
            <a:ext cx="10515600" cy="5028101"/>
          </a:xfrm>
        </p:spPr>
        <p:txBody>
          <a:bodyPr>
            <a:normAutofit/>
          </a:bodyPr>
          <a:lstStyle/>
          <a:p>
            <a:r>
              <a:rPr lang="en-US" altLang="zh-CN" sz="2000" b="1" dirty="0"/>
              <a:t>DBE</a:t>
            </a:r>
            <a:r>
              <a:rPr lang="en-US" altLang="zh-CN" sz="2000" dirty="0"/>
              <a:t> can promote </a:t>
            </a:r>
            <a:r>
              <a:rPr lang="en-US" altLang="zh-CN" sz="2000" b="1" i="1" dirty="0"/>
              <a:t>bi-directional knowledge transfer </a:t>
            </a:r>
            <a:r>
              <a:rPr lang="en-US" altLang="zh-CN" sz="2000" dirty="0"/>
              <a:t>between server and client with</a:t>
            </a:r>
          </a:p>
          <a:p>
            <a:r>
              <a:rPr lang="en-US" altLang="zh-CN" sz="2000" b="1" i="1" dirty="0"/>
              <a:t>Theoretical guarantee</a:t>
            </a:r>
            <a:endParaRPr lang="en-US" altLang="zh-CN" sz="1600" b="1" i="1" dirty="0"/>
          </a:p>
        </p:txBody>
      </p:sp>
      <p:sp>
        <p:nvSpPr>
          <p:cNvPr id="19" name="灯片编号占位符 3">
            <a:extLst>
              <a:ext uri="{FF2B5EF4-FFF2-40B4-BE49-F238E27FC236}">
                <a16:creationId xmlns:a16="http://schemas.microsoft.com/office/drawing/2014/main" id="{CB45517F-6DCE-CFB4-C12C-51EE8A967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CN" dirty="0"/>
              <a:t>Page </a:t>
            </a:r>
            <a:fld id="{B9CB7253-053E-4293-9D94-DA3ED8026ACF}" type="slidenum">
              <a:rPr lang="zh-CN" altLang="en-US" smtClean="0"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3049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A0C9B-454E-457D-891A-3DBE98B8C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8921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Improved Bi-directional Knowledge Transfer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89D718C-B6CE-4C0F-A579-B3367D0E7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8862"/>
            <a:ext cx="10515600" cy="5028101"/>
          </a:xfrm>
        </p:spPr>
        <p:txBody>
          <a:bodyPr>
            <a:normAutofit/>
          </a:bodyPr>
          <a:lstStyle/>
          <a:p>
            <a:r>
              <a:rPr lang="en-US" altLang="zh-CN" sz="2000" b="1" dirty="0"/>
              <a:t>Local-to-global</a:t>
            </a:r>
            <a:r>
              <a:rPr lang="en-US" altLang="zh-CN" sz="2000" dirty="0"/>
              <a:t> knowledge transfer</a:t>
            </a:r>
            <a:endParaRPr lang="en-US" altLang="zh-CN" sz="1600" i="1" dirty="0"/>
          </a:p>
        </p:txBody>
      </p:sp>
      <p:sp>
        <p:nvSpPr>
          <p:cNvPr id="19" name="灯片编号占位符 3">
            <a:extLst>
              <a:ext uri="{FF2B5EF4-FFF2-40B4-BE49-F238E27FC236}">
                <a16:creationId xmlns:a16="http://schemas.microsoft.com/office/drawing/2014/main" id="{CB45517F-6DCE-CFB4-C12C-51EE8A967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CN" dirty="0"/>
              <a:t>Page </a:t>
            </a:r>
            <a:fld id="{B9CB7253-053E-4293-9D94-DA3ED8026ACF}" type="slidenum">
              <a:rPr lang="zh-CN" altLang="en-US" smtClean="0"/>
              <a:t>27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4A4581-5486-4A2C-8632-0648378B4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43" y="1790365"/>
            <a:ext cx="10282313" cy="420531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37DA633-3A31-45E7-A30B-8456EF049F0B}"/>
              </a:ext>
            </a:extLst>
          </p:cNvPr>
          <p:cNvSpPr/>
          <p:nvPr/>
        </p:nvSpPr>
        <p:spPr>
          <a:xfrm>
            <a:off x="1483057" y="5008728"/>
            <a:ext cx="2711355" cy="3548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564FEDF-73A1-46A1-855F-2BA8B0E5D345}"/>
              </a:ext>
            </a:extLst>
          </p:cNvPr>
          <p:cNvSpPr/>
          <p:nvPr/>
        </p:nvSpPr>
        <p:spPr>
          <a:xfrm>
            <a:off x="7792872" y="3780430"/>
            <a:ext cx="1278339" cy="3548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264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A0C9B-454E-457D-891A-3DBE98B8C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8921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Improved Bi-directional Knowledge Transfer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89D718C-B6CE-4C0F-A579-B3367D0E7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8862"/>
            <a:ext cx="10515600" cy="5028101"/>
          </a:xfrm>
        </p:spPr>
        <p:txBody>
          <a:bodyPr>
            <a:normAutofit/>
          </a:bodyPr>
          <a:lstStyle/>
          <a:p>
            <a:r>
              <a:rPr lang="en-US" altLang="zh-CN" sz="2000" b="1" dirty="0"/>
              <a:t>Global-to-local</a:t>
            </a:r>
            <a:r>
              <a:rPr lang="en-US" altLang="zh-CN" sz="2000" dirty="0"/>
              <a:t> knowledge transfer</a:t>
            </a:r>
            <a:endParaRPr lang="en-US" altLang="zh-CN" sz="1600" i="1" dirty="0"/>
          </a:p>
        </p:txBody>
      </p:sp>
      <p:sp>
        <p:nvSpPr>
          <p:cNvPr id="19" name="灯片编号占位符 3">
            <a:extLst>
              <a:ext uri="{FF2B5EF4-FFF2-40B4-BE49-F238E27FC236}">
                <a16:creationId xmlns:a16="http://schemas.microsoft.com/office/drawing/2014/main" id="{CB45517F-6DCE-CFB4-C12C-51EE8A967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CN" dirty="0"/>
              <a:t>Page </a:t>
            </a:r>
            <a:fld id="{B9CB7253-053E-4293-9D94-DA3ED8026ACF}" type="slidenum">
              <a:rPr lang="zh-CN" altLang="en-US" smtClean="0"/>
              <a:t>28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4A4581-5486-4A2C-8632-0648378B4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843" y="2313413"/>
            <a:ext cx="10282313" cy="269899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A16C304-BE97-435E-A834-010DF2A90FBE}"/>
              </a:ext>
            </a:extLst>
          </p:cNvPr>
          <p:cNvSpPr txBox="1"/>
          <p:nvPr/>
        </p:nvSpPr>
        <p:spPr>
          <a:xfrm>
            <a:off x="1069075" y="5763904"/>
            <a:ext cx="3613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Please refer to our paper for proofs.</a:t>
            </a:r>
            <a:endParaRPr lang="zh-CN" altLang="en-US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5A423DE-9245-4BFA-B9EB-016C92D870CB}"/>
              </a:ext>
            </a:extLst>
          </p:cNvPr>
          <p:cNvSpPr/>
          <p:nvPr/>
        </p:nvSpPr>
        <p:spPr>
          <a:xfrm>
            <a:off x="1696872" y="4353636"/>
            <a:ext cx="5631976" cy="3548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9E346D9-DCDF-4654-A526-AD5B26A8FFCB}"/>
              </a:ext>
            </a:extLst>
          </p:cNvPr>
          <p:cNvSpPr/>
          <p:nvPr/>
        </p:nvSpPr>
        <p:spPr>
          <a:xfrm>
            <a:off x="7792872" y="3759958"/>
            <a:ext cx="1278339" cy="3548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4128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A0C9B-454E-457D-891A-3DBE98B8C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8921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Extensive Experiments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89D718C-B6CE-4C0F-A579-B3367D0E7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8862"/>
            <a:ext cx="10515600" cy="5028101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How to Split the Model?</a:t>
            </a:r>
            <a:endParaRPr lang="en-US" altLang="zh-CN" sz="1600" i="1" dirty="0"/>
          </a:p>
        </p:txBody>
      </p:sp>
      <p:sp>
        <p:nvSpPr>
          <p:cNvPr id="19" name="灯片编号占位符 3">
            <a:extLst>
              <a:ext uri="{FF2B5EF4-FFF2-40B4-BE49-F238E27FC236}">
                <a16:creationId xmlns:a16="http://schemas.microsoft.com/office/drawing/2014/main" id="{CB45517F-6DCE-CFB4-C12C-51EE8A967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CN" dirty="0"/>
              <a:t>Page </a:t>
            </a:r>
            <a:fld id="{B9CB7253-053E-4293-9D94-DA3ED8026ACF}" type="slidenum">
              <a:rPr lang="zh-CN" altLang="en-US" smtClean="0"/>
              <a:t>29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02C127-C46D-4C61-9776-84A652437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994606"/>
            <a:ext cx="10515600" cy="373314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FC6FFA0-05C0-46A7-B1E7-F248FD8C3585}"/>
              </a:ext>
            </a:extLst>
          </p:cNvPr>
          <p:cNvSpPr/>
          <p:nvPr/>
        </p:nvSpPr>
        <p:spPr>
          <a:xfrm>
            <a:off x="959893" y="4763069"/>
            <a:ext cx="9453350" cy="8598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103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A0C9B-454E-457D-891A-3DBE98B8C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8921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Statistical Heterogeneity Issue 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89D718C-B6CE-4C0F-A579-B3367D0E7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8862"/>
            <a:ext cx="10515600" cy="5028101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Client-specific private data brings the </a:t>
            </a:r>
            <a:r>
              <a:rPr lang="en-US" altLang="zh-CN" sz="2000" i="1" dirty="0"/>
              <a:t>statistical heterogeneity </a:t>
            </a:r>
            <a:r>
              <a:rPr lang="en-US" altLang="zh-CN" sz="2000" dirty="0"/>
              <a:t>issue </a:t>
            </a:r>
          </a:p>
        </p:txBody>
      </p:sp>
      <p:sp>
        <p:nvSpPr>
          <p:cNvPr id="19" name="灯片编号占位符 3">
            <a:extLst>
              <a:ext uri="{FF2B5EF4-FFF2-40B4-BE49-F238E27FC236}">
                <a16:creationId xmlns:a16="http://schemas.microsoft.com/office/drawing/2014/main" id="{CB45517F-6DCE-CFB4-C12C-51EE8A967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CN" dirty="0"/>
              <a:t>Page </a:t>
            </a:r>
            <a:fld id="{B9CB7253-053E-4293-9D94-DA3ED8026ACF}" type="slidenum">
              <a:rPr lang="zh-CN" altLang="en-US" smtClean="0"/>
              <a:t>3</a:t>
            </a:fld>
            <a:endParaRPr lang="zh-CN" altLang="en-US" dirty="0"/>
          </a:p>
        </p:txBody>
      </p:sp>
      <p:pic>
        <p:nvPicPr>
          <p:cNvPr id="16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28ECB48-1FEC-4C62-9269-804DA5178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430" y="2963541"/>
            <a:ext cx="2473810" cy="1700212"/>
          </a:xfrm>
          <a:prstGeom prst="rect">
            <a:avLst/>
          </a:prstGeom>
        </p:spPr>
      </p:pic>
      <p:grpSp>
        <p:nvGrpSpPr>
          <p:cNvPr id="17" name="Group 14">
            <a:extLst>
              <a:ext uri="{FF2B5EF4-FFF2-40B4-BE49-F238E27FC236}">
                <a16:creationId xmlns:a16="http://schemas.microsoft.com/office/drawing/2014/main" id="{2C74D029-5884-2352-C359-433C3E8B2A4C}"/>
              </a:ext>
            </a:extLst>
          </p:cNvPr>
          <p:cNvGrpSpPr/>
          <p:nvPr/>
        </p:nvGrpSpPr>
        <p:grpSpPr>
          <a:xfrm>
            <a:off x="2046110" y="4246714"/>
            <a:ext cx="1356513" cy="1013849"/>
            <a:chOff x="2046110" y="4246714"/>
            <a:chExt cx="1356513" cy="1013849"/>
          </a:xfrm>
        </p:grpSpPr>
        <p:pic>
          <p:nvPicPr>
            <p:cNvPr id="18" name="Picture 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F85614F-7079-4D3D-4078-F2CBB68FB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2007" y="4346696"/>
              <a:ext cx="820616" cy="820616"/>
            </a:xfrm>
            <a:prstGeom prst="rect">
              <a:avLst/>
            </a:prstGeom>
          </p:spPr>
        </p:pic>
        <p:pic>
          <p:nvPicPr>
            <p:cNvPr id="20" name="Picture 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6135DA5-A16B-E2C9-4477-3F4CBBE7D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6110" y="4739419"/>
              <a:ext cx="521144" cy="521144"/>
            </a:xfrm>
            <a:prstGeom prst="rect">
              <a:avLst/>
            </a:prstGeom>
          </p:spPr>
        </p:pic>
        <p:pic>
          <p:nvPicPr>
            <p:cNvPr id="21" name="Picture 1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482D597-5B1D-53A8-2D06-285C16FA4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717" y="4246714"/>
              <a:ext cx="510290" cy="510290"/>
            </a:xfrm>
            <a:prstGeom prst="rect">
              <a:avLst/>
            </a:prstGeom>
          </p:spPr>
        </p:pic>
      </p:grpSp>
      <p:grpSp>
        <p:nvGrpSpPr>
          <p:cNvPr id="22" name="Group 15">
            <a:extLst>
              <a:ext uri="{FF2B5EF4-FFF2-40B4-BE49-F238E27FC236}">
                <a16:creationId xmlns:a16="http://schemas.microsoft.com/office/drawing/2014/main" id="{633C0B1E-315E-73D2-9075-F4F8A2133D1A}"/>
              </a:ext>
            </a:extLst>
          </p:cNvPr>
          <p:cNvGrpSpPr/>
          <p:nvPr/>
        </p:nvGrpSpPr>
        <p:grpSpPr>
          <a:xfrm>
            <a:off x="2841763" y="2587899"/>
            <a:ext cx="1356513" cy="1013849"/>
            <a:chOff x="2046110" y="4246714"/>
            <a:chExt cx="1356513" cy="1013849"/>
          </a:xfrm>
        </p:grpSpPr>
        <p:pic>
          <p:nvPicPr>
            <p:cNvPr id="23" name="Picture 1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D519D423-48D3-5DC3-1335-4F0A4584B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2007" y="4346696"/>
              <a:ext cx="820616" cy="820616"/>
            </a:xfrm>
            <a:prstGeom prst="rect">
              <a:avLst/>
            </a:prstGeom>
          </p:spPr>
        </p:pic>
        <p:pic>
          <p:nvPicPr>
            <p:cNvPr id="24" name="Picture 1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44413C7-DED3-3335-478E-B9DB1549C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6110" y="4739419"/>
              <a:ext cx="521144" cy="521144"/>
            </a:xfrm>
            <a:prstGeom prst="rect">
              <a:avLst/>
            </a:prstGeom>
          </p:spPr>
        </p:pic>
        <p:pic>
          <p:nvPicPr>
            <p:cNvPr id="25" name="Picture 1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E836958-F5F7-FE79-0E8A-4E71F97B0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717" y="4246714"/>
              <a:ext cx="510290" cy="510290"/>
            </a:xfrm>
            <a:prstGeom prst="rect">
              <a:avLst/>
            </a:prstGeom>
          </p:spPr>
        </p:pic>
      </p:grpSp>
      <p:grpSp>
        <p:nvGrpSpPr>
          <p:cNvPr id="26" name="Group 19">
            <a:extLst>
              <a:ext uri="{FF2B5EF4-FFF2-40B4-BE49-F238E27FC236}">
                <a16:creationId xmlns:a16="http://schemas.microsoft.com/office/drawing/2014/main" id="{B662BFDC-E75E-871F-5FEE-E7F99B3D9129}"/>
              </a:ext>
            </a:extLst>
          </p:cNvPr>
          <p:cNvGrpSpPr/>
          <p:nvPr/>
        </p:nvGrpSpPr>
        <p:grpSpPr>
          <a:xfrm>
            <a:off x="8348678" y="2415151"/>
            <a:ext cx="1356513" cy="1013849"/>
            <a:chOff x="2046110" y="4246714"/>
            <a:chExt cx="1356513" cy="1013849"/>
          </a:xfrm>
        </p:grpSpPr>
        <p:pic>
          <p:nvPicPr>
            <p:cNvPr id="27" name="Picture 2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EB6FB81-5FB8-44AB-0D34-83E123A90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2007" y="4346696"/>
              <a:ext cx="820616" cy="820616"/>
            </a:xfrm>
            <a:prstGeom prst="rect">
              <a:avLst/>
            </a:prstGeom>
          </p:spPr>
        </p:pic>
        <p:pic>
          <p:nvPicPr>
            <p:cNvPr id="28" name="Picture 2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CAA5FEA-D1FE-B4F2-ADDA-D01BEF2B0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6110" y="4739419"/>
              <a:ext cx="521144" cy="521144"/>
            </a:xfrm>
            <a:prstGeom prst="rect">
              <a:avLst/>
            </a:prstGeom>
          </p:spPr>
        </p:pic>
        <p:pic>
          <p:nvPicPr>
            <p:cNvPr id="29" name="Picture 2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0C5B0CE-9C31-1C75-EA46-DD09EA986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717" y="4246714"/>
              <a:ext cx="510290" cy="510290"/>
            </a:xfrm>
            <a:prstGeom prst="rect">
              <a:avLst/>
            </a:prstGeom>
          </p:spPr>
        </p:pic>
      </p:grpSp>
      <p:grpSp>
        <p:nvGrpSpPr>
          <p:cNvPr id="30" name="Group 23">
            <a:extLst>
              <a:ext uri="{FF2B5EF4-FFF2-40B4-BE49-F238E27FC236}">
                <a16:creationId xmlns:a16="http://schemas.microsoft.com/office/drawing/2014/main" id="{55BF7939-4457-E9C4-24B3-6ED1C745528E}"/>
              </a:ext>
            </a:extLst>
          </p:cNvPr>
          <p:cNvGrpSpPr/>
          <p:nvPr/>
        </p:nvGrpSpPr>
        <p:grpSpPr>
          <a:xfrm>
            <a:off x="8448324" y="4552917"/>
            <a:ext cx="1356513" cy="1013849"/>
            <a:chOff x="2046110" y="4246714"/>
            <a:chExt cx="1356513" cy="1013849"/>
          </a:xfrm>
        </p:grpSpPr>
        <p:pic>
          <p:nvPicPr>
            <p:cNvPr id="31" name="Picture 2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B5943DA-C82D-9636-D818-5E9B08A05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2007" y="4346696"/>
              <a:ext cx="820616" cy="820616"/>
            </a:xfrm>
            <a:prstGeom prst="rect">
              <a:avLst/>
            </a:prstGeom>
          </p:spPr>
        </p:pic>
        <p:pic>
          <p:nvPicPr>
            <p:cNvPr id="32" name="Picture 2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3526786-11D2-D713-92B6-E58AC5F25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6110" y="4739419"/>
              <a:ext cx="521144" cy="521144"/>
            </a:xfrm>
            <a:prstGeom prst="rect">
              <a:avLst/>
            </a:prstGeom>
          </p:spPr>
        </p:pic>
        <p:pic>
          <p:nvPicPr>
            <p:cNvPr id="33" name="Picture 2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3F8186D-08A0-0DC2-FF1F-6A78DD0AE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717" y="4246714"/>
              <a:ext cx="510290" cy="510290"/>
            </a:xfrm>
            <a:prstGeom prst="rect">
              <a:avLst/>
            </a:prstGeom>
          </p:spPr>
        </p:pic>
      </p:grpSp>
      <p:grpSp>
        <p:nvGrpSpPr>
          <p:cNvPr id="34" name="Group 27">
            <a:extLst>
              <a:ext uri="{FF2B5EF4-FFF2-40B4-BE49-F238E27FC236}">
                <a16:creationId xmlns:a16="http://schemas.microsoft.com/office/drawing/2014/main" id="{6D0E13F8-5A8E-6DBC-6ABC-FA7EF82EB84B}"/>
              </a:ext>
            </a:extLst>
          </p:cNvPr>
          <p:cNvGrpSpPr/>
          <p:nvPr/>
        </p:nvGrpSpPr>
        <p:grpSpPr>
          <a:xfrm>
            <a:off x="5146430" y="5476684"/>
            <a:ext cx="1356513" cy="1013849"/>
            <a:chOff x="2046110" y="4246714"/>
            <a:chExt cx="1356513" cy="1013849"/>
          </a:xfrm>
        </p:grpSpPr>
        <p:pic>
          <p:nvPicPr>
            <p:cNvPr id="35" name="Picture 2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D0308D63-3386-736D-EBD3-1B7BA359B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2007" y="4346696"/>
              <a:ext cx="820616" cy="820616"/>
            </a:xfrm>
            <a:prstGeom prst="rect">
              <a:avLst/>
            </a:prstGeom>
          </p:spPr>
        </p:pic>
        <p:pic>
          <p:nvPicPr>
            <p:cNvPr id="36" name="Picture 2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F1B0CAC-0DD9-CB16-1561-28FE66360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6110" y="4739419"/>
              <a:ext cx="521144" cy="521144"/>
            </a:xfrm>
            <a:prstGeom prst="rect">
              <a:avLst/>
            </a:prstGeom>
          </p:spPr>
        </p:pic>
        <p:pic>
          <p:nvPicPr>
            <p:cNvPr id="37" name="Picture 3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A0CF56F-6773-4637-0E34-6E33DF1DF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717" y="4246714"/>
              <a:ext cx="510290" cy="510290"/>
            </a:xfrm>
            <a:prstGeom prst="rect">
              <a:avLst/>
            </a:prstGeom>
          </p:spPr>
        </p:pic>
      </p:grpSp>
      <p:cxnSp>
        <p:nvCxnSpPr>
          <p:cNvPr id="38" name="Straight Arrow Connector 33">
            <a:extLst>
              <a:ext uri="{FF2B5EF4-FFF2-40B4-BE49-F238E27FC236}">
                <a16:creationId xmlns:a16="http://schemas.microsoft.com/office/drawing/2014/main" id="{DFD25AE9-4B35-4EC1-FC13-ECF2C914E019}"/>
              </a:ext>
            </a:extLst>
          </p:cNvPr>
          <p:cNvCxnSpPr/>
          <p:nvPr/>
        </p:nvCxnSpPr>
        <p:spPr>
          <a:xfrm>
            <a:off x="4327245" y="3429000"/>
            <a:ext cx="615461" cy="307731"/>
          </a:xfrm>
          <a:prstGeom prst="straightConnector1">
            <a:avLst/>
          </a:prstGeom>
          <a:ln w="38100">
            <a:solidFill>
              <a:srgbClr val="D29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4">
            <a:extLst>
              <a:ext uri="{FF2B5EF4-FFF2-40B4-BE49-F238E27FC236}">
                <a16:creationId xmlns:a16="http://schemas.microsoft.com/office/drawing/2014/main" id="{30D24392-534C-B215-06C6-2E80BE477AB6}"/>
              </a:ext>
            </a:extLst>
          </p:cNvPr>
          <p:cNvCxnSpPr>
            <a:cxnSpLocks/>
          </p:cNvCxnSpPr>
          <p:nvPr/>
        </p:nvCxnSpPr>
        <p:spPr>
          <a:xfrm flipV="1">
            <a:off x="3743677" y="4552917"/>
            <a:ext cx="937363" cy="281143"/>
          </a:xfrm>
          <a:prstGeom prst="straightConnector1">
            <a:avLst/>
          </a:prstGeom>
          <a:ln w="38100">
            <a:solidFill>
              <a:srgbClr val="4A85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7">
            <a:extLst>
              <a:ext uri="{FF2B5EF4-FFF2-40B4-BE49-F238E27FC236}">
                <a16:creationId xmlns:a16="http://schemas.microsoft.com/office/drawing/2014/main" id="{57AED259-14CA-1EE0-A58F-F17FF709356C}"/>
              </a:ext>
            </a:extLst>
          </p:cNvPr>
          <p:cNvCxnSpPr>
            <a:cxnSpLocks/>
          </p:cNvCxnSpPr>
          <p:nvPr/>
        </p:nvCxnSpPr>
        <p:spPr>
          <a:xfrm flipH="1">
            <a:off x="7447085" y="3332488"/>
            <a:ext cx="694299" cy="239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3542C81-E9AF-77B3-E486-DA336F72DD7A}"/>
              </a:ext>
            </a:extLst>
          </p:cNvPr>
          <p:cNvCxnSpPr>
            <a:cxnSpLocks/>
          </p:cNvCxnSpPr>
          <p:nvPr/>
        </p:nvCxnSpPr>
        <p:spPr>
          <a:xfrm flipH="1" flipV="1">
            <a:off x="7683398" y="4652899"/>
            <a:ext cx="665280" cy="347092"/>
          </a:xfrm>
          <a:prstGeom prst="straightConnector1">
            <a:avLst/>
          </a:prstGeom>
          <a:ln w="38100">
            <a:solidFill>
              <a:srgbClr val="2E6CA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3">
            <a:extLst>
              <a:ext uri="{FF2B5EF4-FFF2-40B4-BE49-F238E27FC236}">
                <a16:creationId xmlns:a16="http://schemas.microsoft.com/office/drawing/2014/main" id="{0612E3F9-18D4-E09D-580E-9F68F859FC16}"/>
              </a:ext>
            </a:extLst>
          </p:cNvPr>
          <p:cNvCxnSpPr>
            <a:cxnSpLocks/>
          </p:cNvCxnSpPr>
          <p:nvPr/>
        </p:nvCxnSpPr>
        <p:spPr>
          <a:xfrm flipV="1">
            <a:off x="6182987" y="4782195"/>
            <a:ext cx="221994" cy="681366"/>
          </a:xfrm>
          <a:prstGeom prst="straightConnector1">
            <a:avLst/>
          </a:prstGeom>
          <a:ln w="38100">
            <a:solidFill>
              <a:srgbClr val="BE51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6">
            <a:extLst>
              <a:ext uri="{FF2B5EF4-FFF2-40B4-BE49-F238E27FC236}">
                <a16:creationId xmlns:a16="http://schemas.microsoft.com/office/drawing/2014/main" id="{6D758A87-739B-3AAA-16AA-DD22268A12F6}"/>
              </a:ext>
            </a:extLst>
          </p:cNvPr>
          <p:cNvCxnSpPr>
            <a:cxnSpLocks/>
          </p:cNvCxnSpPr>
          <p:nvPr/>
        </p:nvCxnSpPr>
        <p:spPr>
          <a:xfrm flipH="1">
            <a:off x="5916927" y="4805513"/>
            <a:ext cx="203433" cy="663835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35">
            <a:extLst>
              <a:ext uri="{FF2B5EF4-FFF2-40B4-BE49-F238E27FC236}">
                <a16:creationId xmlns:a16="http://schemas.microsoft.com/office/drawing/2014/main" id="{CC811B80-F1CB-6B68-0A19-A9F5ED5E27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5146" y="4780486"/>
            <a:ext cx="521144" cy="514940"/>
          </a:xfrm>
          <a:prstGeom prst="rect">
            <a:avLst/>
          </a:prstGeom>
        </p:spPr>
      </p:pic>
      <p:pic>
        <p:nvPicPr>
          <p:cNvPr id="45" name="Picture 36" descr="Shape&#10;&#10;Description automatically generated with low confidence">
            <a:extLst>
              <a:ext uri="{FF2B5EF4-FFF2-40B4-BE49-F238E27FC236}">
                <a16:creationId xmlns:a16="http://schemas.microsoft.com/office/drawing/2014/main" id="{35C96218-9A25-7306-C815-E3839F5D3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388" y="3601748"/>
            <a:ext cx="737884" cy="737884"/>
          </a:xfrm>
          <a:prstGeom prst="rect">
            <a:avLst/>
          </a:prstGeom>
        </p:spPr>
      </p:pic>
      <p:pic>
        <p:nvPicPr>
          <p:cNvPr id="46" name="Picture 38" descr="Shape&#10;&#10;Description automatically generated with low confidence">
            <a:extLst>
              <a:ext uri="{FF2B5EF4-FFF2-40B4-BE49-F238E27FC236}">
                <a16:creationId xmlns:a16="http://schemas.microsoft.com/office/drawing/2014/main" id="{85A5D378-2E8C-5864-C0B8-C8A8B9C72DCD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106" y="3948747"/>
            <a:ext cx="510290" cy="510290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C63B81B-2CD0-24A8-4A79-4539617D4645}"/>
              </a:ext>
            </a:extLst>
          </p:cNvPr>
          <p:cNvCxnSpPr>
            <a:cxnSpLocks/>
          </p:cNvCxnSpPr>
          <p:nvPr/>
        </p:nvCxnSpPr>
        <p:spPr>
          <a:xfrm flipH="1">
            <a:off x="3642555" y="4307345"/>
            <a:ext cx="943556" cy="304793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35">
            <a:extLst>
              <a:ext uri="{FF2B5EF4-FFF2-40B4-BE49-F238E27FC236}">
                <a16:creationId xmlns:a16="http://schemas.microsoft.com/office/drawing/2014/main" id="{34B6885D-C6B2-CD3B-F936-289386D2D0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7071" y="3843030"/>
            <a:ext cx="521144" cy="514940"/>
          </a:xfrm>
          <a:prstGeom prst="rect">
            <a:avLst/>
          </a:prstGeom>
        </p:spPr>
      </p:pic>
      <p:cxnSp>
        <p:nvCxnSpPr>
          <p:cNvPr id="49" name="Straight Arrow Connector 46">
            <a:extLst>
              <a:ext uri="{FF2B5EF4-FFF2-40B4-BE49-F238E27FC236}">
                <a16:creationId xmlns:a16="http://schemas.microsoft.com/office/drawing/2014/main" id="{DF8BE633-5280-F541-7B8C-96E0773CC731}"/>
              </a:ext>
            </a:extLst>
          </p:cNvPr>
          <p:cNvCxnSpPr>
            <a:cxnSpLocks/>
          </p:cNvCxnSpPr>
          <p:nvPr/>
        </p:nvCxnSpPr>
        <p:spPr>
          <a:xfrm flipH="1" flipV="1">
            <a:off x="4405570" y="3277660"/>
            <a:ext cx="558141" cy="278353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35">
            <a:extLst>
              <a:ext uri="{FF2B5EF4-FFF2-40B4-BE49-F238E27FC236}">
                <a16:creationId xmlns:a16="http://schemas.microsoft.com/office/drawing/2014/main" id="{80F82DC8-E1E6-B80B-53F8-286E56B1AB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9534" y="2795501"/>
            <a:ext cx="521144" cy="514940"/>
          </a:xfrm>
          <a:prstGeom prst="rect">
            <a:avLst/>
          </a:prstGeom>
        </p:spPr>
      </p:pic>
      <p:cxnSp>
        <p:nvCxnSpPr>
          <p:cNvPr id="51" name="Straight Arrow Connector 46">
            <a:extLst>
              <a:ext uri="{FF2B5EF4-FFF2-40B4-BE49-F238E27FC236}">
                <a16:creationId xmlns:a16="http://schemas.microsoft.com/office/drawing/2014/main" id="{3EBD2761-C4CB-53B7-9BCF-3EBFB705C6A0}"/>
              </a:ext>
            </a:extLst>
          </p:cNvPr>
          <p:cNvCxnSpPr>
            <a:cxnSpLocks/>
          </p:cNvCxnSpPr>
          <p:nvPr/>
        </p:nvCxnSpPr>
        <p:spPr>
          <a:xfrm flipV="1">
            <a:off x="7405535" y="3119705"/>
            <a:ext cx="654407" cy="255102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35">
            <a:extLst>
              <a:ext uri="{FF2B5EF4-FFF2-40B4-BE49-F238E27FC236}">
                <a16:creationId xmlns:a16="http://schemas.microsoft.com/office/drawing/2014/main" id="{B3CE5E4A-C22A-DEF5-A02B-7D7ADFF545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0062" y="2626704"/>
            <a:ext cx="521144" cy="514940"/>
          </a:xfrm>
          <a:prstGeom prst="rect">
            <a:avLst/>
          </a:prstGeom>
        </p:spPr>
      </p:pic>
      <p:cxnSp>
        <p:nvCxnSpPr>
          <p:cNvPr id="53" name="Straight Arrow Connector 46">
            <a:extLst>
              <a:ext uri="{FF2B5EF4-FFF2-40B4-BE49-F238E27FC236}">
                <a16:creationId xmlns:a16="http://schemas.microsoft.com/office/drawing/2014/main" id="{D760DEA9-D10F-87D2-B515-34C2850D0A61}"/>
              </a:ext>
            </a:extLst>
          </p:cNvPr>
          <p:cNvCxnSpPr>
            <a:cxnSpLocks/>
          </p:cNvCxnSpPr>
          <p:nvPr/>
        </p:nvCxnSpPr>
        <p:spPr>
          <a:xfrm>
            <a:off x="7829405" y="4459630"/>
            <a:ext cx="637150" cy="343351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35">
            <a:extLst>
              <a:ext uri="{FF2B5EF4-FFF2-40B4-BE49-F238E27FC236}">
                <a16:creationId xmlns:a16="http://schemas.microsoft.com/office/drawing/2014/main" id="{A57373E4-9DE5-411B-CADC-C04C7A6E43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78945" y="3973682"/>
            <a:ext cx="521144" cy="514940"/>
          </a:xfrm>
          <a:prstGeom prst="rect">
            <a:avLst/>
          </a:prstGeom>
        </p:spPr>
      </p:pic>
      <p:pic>
        <p:nvPicPr>
          <p:cNvPr id="55" name="Picture 39" descr="Shape&#10;&#10;Description automatically generated with low confidence">
            <a:extLst>
              <a:ext uri="{FF2B5EF4-FFF2-40B4-BE49-F238E27FC236}">
                <a16:creationId xmlns:a16="http://schemas.microsoft.com/office/drawing/2014/main" id="{6E44357C-BBF5-E9D8-C187-E88313CC93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224" y="1988161"/>
            <a:ext cx="510290" cy="510290"/>
          </a:xfrm>
          <a:prstGeom prst="rect">
            <a:avLst/>
          </a:prstGeom>
        </p:spPr>
      </p:pic>
      <p:pic>
        <p:nvPicPr>
          <p:cNvPr id="56" name="Picture 41" descr="Shape&#10;&#10;Description automatically generated with low confidence">
            <a:extLst>
              <a:ext uri="{FF2B5EF4-FFF2-40B4-BE49-F238E27FC236}">
                <a16:creationId xmlns:a16="http://schemas.microsoft.com/office/drawing/2014/main" id="{25E1B475-CAD7-52D7-A2D9-3797ED90AC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429" y="1982734"/>
            <a:ext cx="521144" cy="521144"/>
          </a:xfrm>
          <a:prstGeom prst="rect">
            <a:avLst/>
          </a:prstGeom>
        </p:spPr>
      </p:pic>
      <p:sp>
        <p:nvSpPr>
          <p:cNvPr id="57" name="TextBox 42">
            <a:extLst>
              <a:ext uri="{FF2B5EF4-FFF2-40B4-BE49-F238E27FC236}">
                <a16:creationId xmlns:a16="http://schemas.microsoft.com/office/drawing/2014/main" id="{01C7702E-06A9-CB43-20F3-34CD57C29554}"/>
              </a:ext>
            </a:extLst>
          </p:cNvPr>
          <p:cNvSpPr txBox="1"/>
          <p:nvPr/>
        </p:nvSpPr>
        <p:spPr>
          <a:xfrm>
            <a:off x="3682558" y="2058640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Local</a:t>
            </a:r>
            <a:r>
              <a:rPr lang="en-US" dirty="0"/>
              <a:t> Model</a:t>
            </a:r>
          </a:p>
        </p:txBody>
      </p:sp>
      <p:sp>
        <p:nvSpPr>
          <p:cNvPr id="58" name="TextBox 44">
            <a:extLst>
              <a:ext uri="{FF2B5EF4-FFF2-40B4-BE49-F238E27FC236}">
                <a16:creationId xmlns:a16="http://schemas.microsoft.com/office/drawing/2014/main" id="{E187CEFC-1EFB-44D3-7E67-087BCB38209E}"/>
              </a:ext>
            </a:extLst>
          </p:cNvPr>
          <p:cNvSpPr txBox="1"/>
          <p:nvPr/>
        </p:nvSpPr>
        <p:spPr>
          <a:xfrm>
            <a:off x="5812910" y="2043958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Local</a:t>
            </a:r>
            <a:r>
              <a:rPr lang="en-US" dirty="0"/>
              <a:t> Data</a:t>
            </a:r>
          </a:p>
        </p:txBody>
      </p:sp>
      <p:pic>
        <p:nvPicPr>
          <p:cNvPr id="5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64D3483E-CF36-8E45-B056-68B9A356B3B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831" y="3564898"/>
            <a:ext cx="510290" cy="510290"/>
          </a:xfrm>
          <a:prstGeom prst="rect">
            <a:avLst/>
          </a:prstGeom>
        </p:spPr>
      </p:pic>
      <p:pic>
        <p:nvPicPr>
          <p:cNvPr id="60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4B8E5A6B-87F8-BCC7-A4BD-75BA085FAC6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499" y="4743745"/>
            <a:ext cx="510290" cy="510290"/>
          </a:xfrm>
          <a:prstGeom prst="rect">
            <a:avLst/>
          </a:prstGeom>
        </p:spPr>
      </p:pic>
      <p:pic>
        <p:nvPicPr>
          <p:cNvPr id="61" name="Picture 30" descr="Shape&#10;&#10;Description automatically generated with low confidence">
            <a:extLst>
              <a:ext uri="{FF2B5EF4-FFF2-40B4-BE49-F238E27FC236}">
                <a16:creationId xmlns:a16="http://schemas.microsoft.com/office/drawing/2014/main" id="{2943BA3C-0EB5-3A0E-61E6-F45BE189770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502" y="4936203"/>
            <a:ext cx="510290" cy="510290"/>
          </a:xfrm>
          <a:prstGeom prst="rect">
            <a:avLst/>
          </a:prstGeom>
        </p:spPr>
      </p:pic>
      <p:pic>
        <p:nvPicPr>
          <p:cNvPr id="62" name="Picture 26" descr="Shape&#10;&#10;Description automatically generated with low confidence">
            <a:extLst>
              <a:ext uri="{FF2B5EF4-FFF2-40B4-BE49-F238E27FC236}">
                <a16:creationId xmlns:a16="http://schemas.microsoft.com/office/drawing/2014/main" id="{35442234-30FE-B3A7-E306-43D46427929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227" y="4834348"/>
            <a:ext cx="510290" cy="510290"/>
          </a:xfrm>
          <a:prstGeom prst="rect">
            <a:avLst/>
          </a:prstGeom>
        </p:spPr>
      </p:pic>
      <p:pic>
        <p:nvPicPr>
          <p:cNvPr id="63" name="Picture 22" descr="Shape&#10;&#10;Description automatically generated with low confidence">
            <a:extLst>
              <a:ext uri="{FF2B5EF4-FFF2-40B4-BE49-F238E27FC236}">
                <a16:creationId xmlns:a16="http://schemas.microsoft.com/office/drawing/2014/main" id="{0C0C31D4-78FA-AEA8-23A2-25A050B20F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704" y="3438457"/>
            <a:ext cx="510290" cy="510290"/>
          </a:xfrm>
          <a:prstGeom prst="rect">
            <a:avLst/>
          </a:prstGeom>
        </p:spPr>
      </p:pic>
      <p:pic>
        <p:nvPicPr>
          <p:cNvPr id="64" name="Picture 39">
            <a:extLst>
              <a:ext uri="{FF2B5EF4-FFF2-40B4-BE49-F238E27FC236}">
                <a16:creationId xmlns:a16="http://schemas.microsoft.com/office/drawing/2014/main" id="{7A814132-9953-2243-DA70-FB52382ABF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40786" y="1994095"/>
            <a:ext cx="510290" cy="498422"/>
          </a:xfrm>
          <a:prstGeom prst="rect">
            <a:avLst/>
          </a:prstGeom>
        </p:spPr>
      </p:pic>
      <p:sp>
        <p:nvSpPr>
          <p:cNvPr id="65" name="TextBox 42">
            <a:extLst>
              <a:ext uri="{FF2B5EF4-FFF2-40B4-BE49-F238E27FC236}">
                <a16:creationId xmlns:a16="http://schemas.microsoft.com/office/drawing/2014/main" id="{806E6270-0E2E-97E7-0E39-E63B23384E96}"/>
              </a:ext>
            </a:extLst>
          </p:cNvPr>
          <p:cNvSpPr txBox="1"/>
          <p:nvPr/>
        </p:nvSpPr>
        <p:spPr>
          <a:xfrm>
            <a:off x="7731120" y="2058640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Global Model</a:t>
            </a:r>
          </a:p>
        </p:txBody>
      </p:sp>
    </p:spTree>
    <p:extLst>
      <p:ext uri="{BB962C8B-B14F-4D97-AF65-F5344CB8AC3E}">
        <p14:creationId xmlns:p14="http://schemas.microsoft.com/office/powerpoint/2010/main" val="42086329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A0C9B-454E-457D-891A-3DBE98B8C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8921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Extensive Experiments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89D718C-B6CE-4C0F-A579-B3367D0E7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8862"/>
            <a:ext cx="10515600" cy="5028101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Eliminate Representation Bias for the First Level of Representation </a:t>
            </a:r>
            <a:r>
              <a:rPr lang="en-US" altLang="zh-CN" sz="2000" b="1" i="1" dirty="0"/>
              <a:t>after</a:t>
            </a:r>
            <a:r>
              <a:rPr lang="en-US" altLang="zh-CN" sz="2000" dirty="0"/>
              <a:t> local training</a:t>
            </a:r>
            <a:endParaRPr lang="en-US" altLang="zh-CN" sz="1600" i="1" dirty="0"/>
          </a:p>
        </p:txBody>
      </p:sp>
      <p:sp>
        <p:nvSpPr>
          <p:cNvPr id="19" name="灯片编号占位符 3">
            <a:extLst>
              <a:ext uri="{FF2B5EF4-FFF2-40B4-BE49-F238E27FC236}">
                <a16:creationId xmlns:a16="http://schemas.microsoft.com/office/drawing/2014/main" id="{CB45517F-6DCE-CFB4-C12C-51EE8A967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CN" dirty="0"/>
              <a:t>Page </a:t>
            </a:r>
            <a:fld id="{B9CB7253-053E-4293-9D94-DA3ED8026ACF}" type="slidenum">
              <a:rPr lang="zh-CN" altLang="en-US" smtClean="0"/>
              <a:t>30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02C127-C46D-4C61-9776-84A652437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373877"/>
            <a:ext cx="10515600" cy="297460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DEC406B-38B8-42BE-A25C-2D1F34C36B7C}"/>
              </a:ext>
            </a:extLst>
          </p:cNvPr>
          <p:cNvSpPr/>
          <p:nvPr/>
        </p:nvSpPr>
        <p:spPr>
          <a:xfrm>
            <a:off x="4337714" y="2373877"/>
            <a:ext cx="3461982" cy="20684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191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A0C9B-454E-457D-891A-3DBE98B8C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8921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Extensive Experiments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89D718C-B6CE-4C0F-A579-B3367D0E7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8862"/>
            <a:ext cx="10515600" cy="5028101"/>
          </a:xfrm>
        </p:spPr>
        <p:txBody>
          <a:bodyPr>
            <a:normAutofit/>
          </a:bodyPr>
          <a:lstStyle/>
          <a:p>
            <a:r>
              <a:rPr lang="en-US" altLang="zh-CN" sz="2000" b="1" dirty="0"/>
              <a:t>DBE</a:t>
            </a:r>
            <a:r>
              <a:rPr lang="en-US" altLang="zh-CN" sz="2000" dirty="0"/>
              <a:t> can greatly improve existing FL methods in both </a:t>
            </a:r>
            <a:r>
              <a:rPr lang="en-US" altLang="zh-CN" sz="2000" b="1" dirty="0"/>
              <a:t>generalization</a:t>
            </a:r>
            <a:r>
              <a:rPr lang="en-US" altLang="zh-CN" sz="2000" dirty="0"/>
              <a:t> and </a:t>
            </a:r>
            <a:r>
              <a:rPr lang="en-US" altLang="zh-CN" sz="2000" b="1" dirty="0"/>
              <a:t>personalization</a:t>
            </a:r>
            <a:r>
              <a:rPr lang="en-US" altLang="zh-CN" sz="2000" dirty="0"/>
              <a:t> abilities</a:t>
            </a:r>
            <a:endParaRPr lang="en-US" altLang="zh-CN" sz="1600" b="1" i="1" dirty="0"/>
          </a:p>
          <a:p>
            <a:pPr lvl="1"/>
            <a:endParaRPr lang="en-US" altLang="zh-CN" sz="1600" b="1" i="1" dirty="0"/>
          </a:p>
        </p:txBody>
      </p:sp>
      <p:sp>
        <p:nvSpPr>
          <p:cNvPr id="19" name="灯片编号占位符 3">
            <a:extLst>
              <a:ext uri="{FF2B5EF4-FFF2-40B4-BE49-F238E27FC236}">
                <a16:creationId xmlns:a16="http://schemas.microsoft.com/office/drawing/2014/main" id="{CB45517F-6DCE-CFB4-C12C-51EE8A967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CN" dirty="0"/>
              <a:t>Page </a:t>
            </a:r>
            <a:fld id="{B9CB7253-053E-4293-9D94-DA3ED8026ACF}" type="slidenum">
              <a:rPr lang="zh-CN" altLang="en-US" smtClean="0"/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10943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A0C9B-454E-457D-891A-3DBE98B8C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8921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Extensive Experiments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89D718C-B6CE-4C0F-A579-B3367D0E7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8862"/>
            <a:ext cx="10515600" cy="5028101"/>
          </a:xfrm>
        </p:spPr>
        <p:txBody>
          <a:bodyPr>
            <a:normAutofit/>
          </a:bodyPr>
          <a:lstStyle/>
          <a:p>
            <a:r>
              <a:rPr lang="en-US" altLang="zh-CN" sz="2000" b="1" dirty="0"/>
              <a:t>DBE</a:t>
            </a:r>
            <a:r>
              <a:rPr lang="en-US" altLang="zh-CN" sz="2000" dirty="0"/>
              <a:t> promotes traditional FL methods in both MDL and accuracy by at most </a:t>
            </a:r>
          </a:p>
          <a:p>
            <a:pPr lvl="1"/>
            <a:r>
              <a:rPr lang="en-US" altLang="zh-CN" sz="1600" b="1" dirty="0">
                <a:solidFill>
                  <a:srgbClr val="018000"/>
                </a:solidFill>
              </a:rPr>
              <a:t>-22.35% </a:t>
            </a:r>
            <a:r>
              <a:rPr lang="en-US" altLang="zh-CN" sz="1600" dirty="0"/>
              <a:t>in MDL (bits) and </a:t>
            </a:r>
          </a:p>
          <a:p>
            <a:pPr lvl="1"/>
            <a:r>
              <a:rPr lang="en-US" altLang="zh-CN" sz="1600" b="1" dirty="0">
                <a:solidFill>
                  <a:srgbClr val="018000"/>
                </a:solidFill>
              </a:rPr>
              <a:t>+32.30 </a:t>
            </a:r>
            <a:r>
              <a:rPr lang="en-US" altLang="zh-CN" sz="1600" dirty="0"/>
              <a:t>in accuracy (%)</a:t>
            </a:r>
            <a:endParaRPr lang="en-US" altLang="zh-CN" sz="1200" b="1" i="1" dirty="0"/>
          </a:p>
        </p:txBody>
      </p:sp>
      <p:sp>
        <p:nvSpPr>
          <p:cNvPr id="19" name="灯片编号占位符 3">
            <a:extLst>
              <a:ext uri="{FF2B5EF4-FFF2-40B4-BE49-F238E27FC236}">
                <a16:creationId xmlns:a16="http://schemas.microsoft.com/office/drawing/2014/main" id="{CB45517F-6DCE-CFB4-C12C-51EE8A967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CN" dirty="0"/>
              <a:t>Page </a:t>
            </a:r>
            <a:fld id="{B9CB7253-053E-4293-9D94-DA3ED8026ACF}" type="slidenum">
              <a:rPr lang="zh-CN" altLang="en-US" smtClean="0"/>
              <a:t>32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D68BC9-D09F-425C-8AA4-713EE8ED7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207669"/>
            <a:ext cx="10515600" cy="403555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740F801-E0B2-4B2D-925F-A425972A654E}"/>
              </a:ext>
            </a:extLst>
          </p:cNvPr>
          <p:cNvSpPr/>
          <p:nvPr/>
        </p:nvSpPr>
        <p:spPr>
          <a:xfrm>
            <a:off x="6250675" y="4709240"/>
            <a:ext cx="564106" cy="235799"/>
          </a:xfrm>
          <a:prstGeom prst="rect">
            <a:avLst/>
          </a:prstGeom>
          <a:noFill/>
          <a:ln w="28575">
            <a:solidFill>
              <a:srgbClr val="01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BEAA863-9ECC-4426-8EC4-3D15C2220E6D}"/>
              </a:ext>
            </a:extLst>
          </p:cNvPr>
          <p:cNvSpPr/>
          <p:nvPr/>
        </p:nvSpPr>
        <p:spPr>
          <a:xfrm>
            <a:off x="6250675" y="5879828"/>
            <a:ext cx="564106" cy="235799"/>
          </a:xfrm>
          <a:prstGeom prst="rect">
            <a:avLst/>
          </a:prstGeom>
          <a:noFill/>
          <a:ln w="28575">
            <a:solidFill>
              <a:srgbClr val="01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7B70963-ED61-481D-8689-751970723AB0}"/>
              </a:ext>
            </a:extLst>
          </p:cNvPr>
          <p:cNvSpPr/>
          <p:nvPr/>
        </p:nvSpPr>
        <p:spPr>
          <a:xfrm>
            <a:off x="7397087" y="4709240"/>
            <a:ext cx="595952" cy="235799"/>
          </a:xfrm>
          <a:prstGeom prst="rect">
            <a:avLst/>
          </a:prstGeom>
          <a:noFill/>
          <a:ln w="28575">
            <a:solidFill>
              <a:srgbClr val="01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B4EAF78-DDCA-47BC-B73F-2C5FE6FA7434}"/>
              </a:ext>
            </a:extLst>
          </p:cNvPr>
          <p:cNvSpPr/>
          <p:nvPr/>
        </p:nvSpPr>
        <p:spPr>
          <a:xfrm>
            <a:off x="7397087" y="5879828"/>
            <a:ext cx="595952" cy="235799"/>
          </a:xfrm>
          <a:prstGeom prst="rect">
            <a:avLst/>
          </a:prstGeom>
          <a:noFill/>
          <a:ln w="28575">
            <a:solidFill>
              <a:srgbClr val="01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95298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A0C9B-454E-457D-891A-3DBE98B8C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8921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Extensive Experiments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89D718C-B6CE-4C0F-A579-B3367D0E7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8862"/>
            <a:ext cx="10515600" cy="5028101"/>
          </a:xfrm>
        </p:spPr>
        <p:txBody>
          <a:bodyPr>
            <a:normAutofit/>
          </a:bodyPr>
          <a:lstStyle/>
          <a:p>
            <a:r>
              <a:rPr lang="en-US" altLang="zh-CN" sz="2000" b="1" dirty="0"/>
              <a:t>DBE</a:t>
            </a:r>
            <a:r>
              <a:rPr lang="en-US" altLang="zh-CN" sz="2000" dirty="0"/>
              <a:t> greatly improves FedAvg at most </a:t>
            </a:r>
            <a:r>
              <a:rPr lang="en-US" altLang="zh-CN" sz="2000" b="1" dirty="0">
                <a:solidFill>
                  <a:srgbClr val="018000"/>
                </a:solidFill>
              </a:rPr>
              <a:t>+47.40 </a:t>
            </a:r>
            <a:r>
              <a:rPr lang="en-US" altLang="zh-CN" sz="2000" dirty="0"/>
              <a:t>on Cifar100 in the pathological setting and </a:t>
            </a:r>
          </a:p>
          <a:p>
            <a:r>
              <a:rPr lang="en-US" altLang="zh-CN" sz="2000" dirty="0"/>
              <a:t>outperforms the SOTA pFL methods by up to </a:t>
            </a:r>
            <a:r>
              <a:rPr lang="en-US" altLang="zh-CN" sz="2000" b="1" dirty="0">
                <a:solidFill>
                  <a:srgbClr val="018000"/>
                </a:solidFill>
              </a:rPr>
              <a:t>+11.36 </a:t>
            </a:r>
            <a:r>
              <a:rPr lang="en-US" altLang="zh-CN" sz="2000" dirty="0"/>
              <a:t>on Cifar100†</a:t>
            </a:r>
            <a:endParaRPr lang="en-US" altLang="zh-CN" sz="1600" b="1" i="1" dirty="0"/>
          </a:p>
        </p:txBody>
      </p:sp>
      <p:sp>
        <p:nvSpPr>
          <p:cNvPr id="19" name="灯片编号占位符 3">
            <a:extLst>
              <a:ext uri="{FF2B5EF4-FFF2-40B4-BE49-F238E27FC236}">
                <a16:creationId xmlns:a16="http://schemas.microsoft.com/office/drawing/2014/main" id="{CB45517F-6DCE-CFB4-C12C-51EE8A967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CN" dirty="0"/>
              <a:t>Page </a:t>
            </a:r>
            <a:fld id="{B9CB7253-053E-4293-9D94-DA3ED8026ACF}" type="slidenum">
              <a:rPr lang="zh-CN" altLang="en-US" smtClean="0"/>
              <a:t>33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2B4679-84DE-4133-85D6-D666776E9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973819"/>
            <a:ext cx="10515600" cy="438721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A09AEE8-8FEF-46B0-96F7-582C76FC0C93}"/>
              </a:ext>
            </a:extLst>
          </p:cNvPr>
          <p:cNvSpPr/>
          <p:nvPr/>
        </p:nvSpPr>
        <p:spPr>
          <a:xfrm>
            <a:off x="7747380" y="5995915"/>
            <a:ext cx="595952" cy="242774"/>
          </a:xfrm>
          <a:prstGeom prst="rect">
            <a:avLst/>
          </a:prstGeom>
          <a:noFill/>
          <a:ln w="28575">
            <a:solidFill>
              <a:srgbClr val="01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AB6E297-EBA4-42F3-9152-E9D2895BA87E}"/>
              </a:ext>
            </a:extLst>
          </p:cNvPr>
          <p:cNvSpPr/>
          <p:nvPr/>
        </p:nvSpPr>
        <p:spPr>
          <a:xfrm>
            <a:off x="7747380" y="4735772"/>
            <a:ext cx="595952" cy="242774"/>
          </a:xfrm>
          <a:prstGeom prst="rect">
            <a:avLst/>
          </a:prstGeom>
          <a:noFill/>
          <a:ln w="28575">
            <a:solidFill>
              <a:srgbClr val="01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8D52DC1-AE34-4F02-824E-4EEC5F94A96D}"/>
              </a:ext>
            </a:extLst>
          </p:cNvPr>
          <p:cNvSpPr/>
          <p:nvPr/>
        </p:nvSpPr>
        <p:spPr>
          <a:xfrm>
            <a:off x="3885064" y="5773003"/>
            <a:ext cx="595952" cy="465686"/>
          </a:xfrm>
          <a:prstGeom prst="rect">
            <a:avLst/>
          </a:prstGeom>
          <a:noFill/>
          <a:ln w="28575">
            <a:solidFill>
              <a:srgbClr val="01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5116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A0C9B-454E-457D-891A-3DBE98B8C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8921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Extensive Experiments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89D718C-B6CE-4C0F-A579-B3367D0E7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8862"/>
            <a:ext cx="10515600" cy="5028101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Other experiments also show the </a:t>
            </a:r>
            <a:r>
              <a:rPr lang="en-US" altLang="zh-CN" sz="2000" b="1" i="1" dirty="0"/>
              <a:t>effectiveness</a:t>
            </a:r>
            <a:r>
              <a:rPr lang="en-US" altLang="zh-CN" sz="2000" dirty="0"/>
              <a:t> and </a:t>
            </a:r>
            <a:r>
              <a:rPr lang="en-US" altLang="zh-CN" sz="2000" b="1" i="1" dirty="0"/>
              <a:t>efficiency</a:t>
            </a:r>
            <a:r>
              <a:rPr lang="en-US" altLang="zh-CN" sz="2000" dirty="0"/>
              <a:t> of our </a:t>
            </a:r>
            <a:r>
              <a:rPr lang="en-US" altLang="zh-CN" sz="2000" b="1" dirty="0"/>
              <a:t>DBE</a:t>
            </a:r>
            <a:r>
              <a:rPr lang="en-US" altLang="zh-CN" sz="2000" dirty="0"/>
              <a:t>.</a:t>
            </a:r>
            <a:endParaRPr lang="en-US" altLang="zh-CN" sz="1600" i="1" dirty="0"/>
          </a:p>
        </p:txBody>
      </p:sp>
      <p:sp>
        <p:nvSpPr>
          <p:cNvPr id="19" name="灯片编号占位符 3">
            <a:extLst>
              <a:ext uri="{FF2B5EF4-FFF2-40B4-BE49-F238E27FC236}">
                <a16:creationId xmlns:a16="http://schemas.microsoft.com/office/drawing/2014/main" id="{CB45517F-6DCE-CFB4-C12C-51EE8A967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CN" dirty="0"/>
              <a:t>Page </a:t>
            </a:r>
            <a:fld id="{B9CB7253-053E-4293-9D94-DA3ED8026ACF}" type="slidenum">
              <a:rPr lang="zh-CN" altLang="en-US" smtClean="0"/>
              <a:t>34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2B4679-84DE-4133-85D6-D666776E9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2816" y="1864638"/>
            <a:ext cx="10446368" cy="438721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A09AEE8-8FEF-46B0-96F7-582C76FC0C93}"/>
              </a:ext>
            </a:extLst>
          </p:cNvPr>
          <p:cNvSpPr/>
          <p:nvPr/>
        </p:nvSpPr>
        <p:spPr>
          <a:xfrm>
            <a:off x="8743666" y="5650173"/>
            <a:ext cx="827963" cy="473122"/>
          </a:xfrm>
          <a:prstGeom prst="rect">
            <a:avLst/>
          </a:prstGeom>
          <a:noFill/>
          <a:ln w="28575">
            <a:solidFill>
              <a:srgbClr val="01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AB6E297-EBA4-42F3-9152-E9D2895BA87E}"/>
              </a:ext>
            </a:extLst>
          </p:cNvPr>
          <p:cNvSpPr/>
          <p:nvPr/>
        </p:nvSpPr>
        <p:spPr>
          <a:xfrm>
            <a:off x="7410735" y="3511525"/>
            <a:ext cx="595952" cy="242774"/>
          </a:xfrm>
          <a:prstGeom prst="rect">
            <a:avLst/>
          </a:prstGeom>
          <a:noFill/>
          <a:ln w="28575">
            <a:solidFill>
              <a:srgbClr val="01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E4B91B3-7B0B-4019-8C8F-528FA26A2818}"/>
              </a:ext>
            </a:extLst>
          </p:cNvPr>
          <p:cNvSpPr/>
          <p:nvPr/>
        </p:nvSpPr>
        <p:spPr>
          <a:xfrm>
            <a:off x="10285863" y="5650173"/>
            <a:ext cx="868907" cy="473122"/>
          </a:xfrm>
          <a:prstGeom prst="rect">
            <a:avLst/>
          </a:prstGeom>
          <a:noFill/>
          <a:ln w="28575">
            <a:solidFill>
              <a:srgbClr val="01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6311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D4AB65B-9476-4574-832A-2A93B3F06F90}"/>
              </a:ext>
            </a:extLst>
          </p:cNvPr>
          <p:cNvSpPr/>
          <p:nvPr/>
        </p:nvSpPr>
        <p:spPr>
          <a:xfrm>
            <a:off x="0" y="1"/>
            <a:ext cx="12192000" cy="3429000"/>
          </a:xfrm>
          <a:prstGeom prst="rect">
            <a:avLst/>
          </a:prstGeom>
          <a:solidFill>
            <a:srgbClr val="CA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/>
              <a:t>Eliminating Domain Bias for </a:t>
            </a:r>
          </a:p>
          <a:p>
            <a:pPr algn="ctr"/>
            <a:r>
              <a:rPr lang="en-US" altLang="zh-CN" sz="4400" b="1" dirty="0"/>
              <a:t>Federated Learning in</a:t>
            </a:r>
          </a:p>
          <a:p>
            <a:pPr algn="ctr"/>
            <a:r>
              <a:rPr lang="en-US" altLang="zh-CN" sz="4400" b="1" dirty="0"/>
              <a:t>Representation Space</a:t>
            </a:r>
            <a:endParaRPr lang="zh-CN" altLang="en-US" sz="44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05498DA-C9ED-4C85-A66E-EC008EAAED5B}"/>
              </a:ext>
            </a:extLst>
          </p:cNvPr>
          <p:cNvSpPr txBox="1"/>
          <p:nvPr/>
        </p:nvSpPr>
        <p:spPr>
          <a:xfrm>
            <a:off x="4994578" y="5502267"/>
            <a:ext cx="2202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E20413"/>
                </a:solidFill>
              </a:rPr>
              <a:t>Thanks!</a:t>
            </a:r>
            <a:endParaRPr lang="zh-CN" altLang="en-US" sz="4800" dirty="0">
              <a:solidFill>
                <a:srgbClr val="E20413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3C6B06B-4C5A-1445-7EA4-FBA3D5FB6322}"/>
              </a:ext>
            </a:extLst>
          </p:cNvPr>
          <p:cNvSpPr txBox="1"/>
          <p:nvPr/>
        </p:nvSpPr>
        <p:spPr>
          <a:xfrm>
            <a:off x="1921843" y="4160077"/>
            <a:ext cx="6511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/>
              <a:t>Paper with code: </a:t>
            </a:r>
            <a:r>
              <a:rPr lang="en-US" altLang="zh-CN" sz="2400" dirty="0">
                <a:hlinkClick r:id="rId3"/>
              </a:rPr>
              <a:t>https://github.com/TsingZ0/DBE</a:t>
            </a:r>
            <a:r>
              <a:rPr lang="en-US" altLang="zh-CN" sz="2400" dirty="0"/>
              <a:t> </a:t>
            </a:r>
            <a:endParaRPr lang="zh-CN" altLang="en-US" sz="2400" baseline="30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F832097-1ED5-85BE-E7D4-7CF6716629F4}"/>
              </a:ext>
            </a:extLst>
          </p:cNvPr>
          <p:cNvSpPr txBox="1"/>
          <p:nvPr/>
        </p:nvSpPr>
        <p:spPr>
          <a:xfrm>
            <a:off x="1921843" y="4721588"/>
            <a:ext cx="3584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/>
              <a:t>E-mail: </a:t>
            </a:r>
            <a:r>
              <a:rPr lang="en-US" altLang="zh-CN" sz="2400" dirty="0">
                <a:hlinkClick r:id="rId4"/>
              </a:rPr>
              <a:t>tsingz@sjtu.edu.cn</a:t>
            </a:r>
            <a:endParaRPr lang="zh-CN" altLang="en-US" sz="2400" baseline="30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2D72139-8732-6AC5-49C6-7AFD4ABC1D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08904" y="4081899"/>
            <a:ext cx="1161254" cy="116125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0988DA9-BEA9-3FBC-F6D2-32C28E2F86BB}"/>
              </a:ext>
            </a:extLst>
          </p:cNvPr>
          <p:cNvSpPr txBox="1"/>
          <p:nvPr/>
        </p:nvSpPr>
        <p:spPr>
          <a:xfrm>
            <a:off x="8820244" y="5235707"/>
            <a:ext cx="1738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/>
              <a:t>Paper with code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2750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A0C9B-454E-457D-891A-3DBE98B8C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8921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Statistical Heterogeneity Issue 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89D718C-B6CE-4C0F-A579-B3367D0E7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8862"/>
            <a:ext cx="10515600" cy="5028101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With heterogeneous data, clients’ local training turns the received global model to client-specific local models</a:t>
            </a:r>
          </a:p>
        </p:txBody>
      </p:sp>
      <p:sp>
        <p:nvSpPr>
          <p:cNvPr id="19" name="灯片编号占位符 3">
            <a:extLst>
              <a:ext uri="{FF2B5EF4-FFF2-40B4-BE49-F238E27FC236}">
                <a16:creationId xmlns:a16="http://schemas.microsoft.com/office/drawing/2014/main" id="{CB45517F-6DCE-CFB4-C12C-51EE8A967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CN" dirty="0"/>
              <a:t>Page </a:t>
            </a:r>
            <a:fld id="{B9CB7253-053E-4293-9D94-DA3ED8026ACF}" type="slidenum">
              <a:rPr lang="zh-CN" altLang="en-US" smtClean="0"/>
              <a:t>4</a:t>
            </a:fld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6E26799-662E-47DD-8CEB-95FF6226D048}"/>
              </a:ext>
            </a:extLst>
          </p:cNvPr>
          <p:cNvGrpSpPr/>
          <p:nvPr/>
        </p:nvGrpSpPr>
        <p:grpSpPr>
          <a:xfrm>
            <a:off x="2655145" y="2918797"/>
            <a:ext cx="2473810" cy="1700212"/>
            <a:chOff x="5146430" y="2963541"/>
            <a:chExt cx="2473810" cy="1700212"/>
          </a:xfrm>
        </p:grpSpPr>
        <p:pic>
          <p:nvPicPr>
            <p:cNvPr id="16" name="Picture 4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D28ECB48-1FEC-4C62-9269-804DA5178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6430" y="2963541"/>
              <a:ext cx="2473810" cy="1700212"/>
            </a:xfrm>
            <a:prstGeom prst="rect">
              <a:avLst/>
            </a:prstGeom>
          </p:spPr>
        </p:pic>
        <p:pic>
          <p:nvPicPr>
            <p:cNvPr id="45" name="Picture 3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5C96218-9A25-7306-C815-E3839F5D3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5388" y="3601748"/>
              <a:ext cx="737884" cy="737884"/>
            </a:xfrm>
            <a:prstGeom prst="rect">
              <a:avLst/>
            </a:prstGeom>
          </p:spPr>
        </p:pic>
        <p:pic>
          <p:nvPicPr>
            <p:cNvPr id="46" name="Picture 3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5A5D378-2E8C-5864-C0B8-C8A8B9C72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7106" y="3948747"/>
              <a:ext cx="510290" cy="510290"/>
            </a:xfrm>
            <a:prstGeom prst="rect">
              <a:avLst/>
            </a:prstGeom>
          </p:spPr>
        </p:pic>
      </p:grpSp>
      <p:pic>
        <p:nvPicPr>
          <p:cNvPr id="75" name="Picture 20" descr="Shape&#10;&#10;Description automatically generated with low confidence">
            <a:extLst>
              <a:ext uri="{FF2B5EF4-FFF2-40B4-BE49-F238E27FC236}">
                <a16:creationId xmlns:a16="http://schemas.microsoft.com/office/drawing/2014/main" id="{2E5D45B6-0026-4C4C-A6FB-45F892C4FC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474" y="2251314"/>
            <a:ext cx="820616" cy="820616"/>
          </a:xfrm>
          <a:prstGeom prst="rect">
            <a:avLst/>
          </a:prstGeom>
        </p:spPr>
      </p:pic>
      <p:pic>
        <p:nvPicPr>
          <p:cNvPr id="76" name="Picture 21" descr="Shape&#10;&#10;Description automatically generated with low confidence">
            <a:extLst>
              <a:ext uri="{FF2B5EF4-FFF2-40B4-BE49-F238E27FC236}">
                <a16:creationId xmlns:a16="http://schemas.microsoft.com/office/drawing/2014/main" id="{5EB861A9-06A2-4785-BF77-40EA0C6E8B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98" y="2151332"/>
            <a:ext cx="521144" cy="521144"/>
          </a:xfrm>
          <a:prstGeom prst="rect">
            <a:avLst/>
          </a:prstGeom>
        </p:spPr>
      </p:pic>
      <p:pic>
        <p:nvPicPr>
          <p:cNvPr id="77" name="Picture 22" descr="Shape&#10;&#10;Description automatically generated with low confidence">
            <a:extLst>
              <a:ext uri="{FF2B5EF4-FFF2-40B4-BE49-F238E27FC236}">
                <a16:creationId xmlns:a16="http://schemas.microsoft.com/office/drawing/2014/main" id="{13B7EEA5-8470-4626-8606-4A19FF7FBD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525" y="2406477"/>
            <a:ext cx="510290" cy="510290"/>
          </a:xfrm>
          <a:prstGeom prst="rect">
            <a:avLst/>
          </a:prstGeom>
        </p:spPr>
      </p:pic>
      <p:pic>
        <p:nvPicPr>
          <p:cNvPr id="79" name="Picture 24" descr="Shape&#10;&#10;Description automatically generated with low confidence">
            <a:extLst>
              <a:ext uri="{FF2B5EF4-FFF2-40B4-BE49-F238E27FC236}">
                <a16:creationId xmlns:a16="http://schemas.microsoft.com/office/drawing/2014/main" id="{74A2AB69-3C5A-444E-9238-1CF409A59B7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715" y="4389080"/>
            <a:ext cx="820616" cy="820616"/>
          </a:xfrm>
          <a:prstGeom prst="rect">
            <a:avLst/>
          </a:prstGeom>
        </p:spPr>
      </p:pic>
      <p:cxnSp>
        <p:nvCxnSpPr>
          <p:cNvPr id="82" name="Straight Arrow Connector 37">
            <a:extLst>
              <a:ext uri="{FF2B5EF4-FFF2-40B4-BE49-F238E27FC236}">
                <a16:creationId xmlns:a16="http://schemas.microsoft.com/office/drawing/2014/main" id="{EEF10FC4-6E0C-48D4-A4DF-0B7277F42C49}"/>
              </a:ext>
            </a:extLst>
          </p:cNvPr>
          <p:cNvCxnSpPr>
            <a:cxnSpLocks/>
          </p:cNvCxnSpPr>
          <p:nvPr/>
        </p:nvCxnSpPr>
        <p:spPr>
          <a:xfrm flipH="1">
            <a:off x="5026968" y="3068669"/>
            <a:ext cx="694299" cy="239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40">
            <a:extLst>
              <a:ext uri="{FF2B5EF4-FFF2-40B4-BE49-F238E27FC236}">
                <a16:creationId xmlns:a16="http://schemas.microsoft.com/office/drawing/2014/main" id="{86F5D37A-5B71-4F59-AC67-E070A6AB015B}"/>
              </a:ext>
            </a:extLst>
          </p:cNvPr>
          <p:cNvCxnSpPr>
            <a:cxnSpLocks/>
          </p:cNvCxnSpPr>
          <p:nvPr/>
        </p:nvCxnSpPr>
        <p:spPr>
          <a:xfrm flipH="1" flipV="1">
            <a:off x="5263281" y="4389080"/>
            <a:ext cx="665280" cy="347092"/>
          </a:xfrm>
          <a:prstGeom prst="straightConnector1">
            <a:avLst/>
          </a:prstGeom>
          <a:ln w="38100">
            <a:solidFill>
              <a:srgbClr val="2E6CA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46">
            <a:extLst>
              <a:ext uri="{FF2B5EF4-FFF2-40B4-BE49-F238E27FC236}">
                <a16:creationId xmlns:a16="http://schemas.microsoft.com/office/drawing/2014/main" id="{1CC0A3CF-136F-4B18-B56D-C3871787016B}"/>
              </a:ext>
            </a:extLst>
          </p:cNvPr>
          <p:cNvCxnSpPr>
            <a:cxnSpLocks/>
          </p:cNvCxnSpPr>
          <p:nvPr/>
        </p:nvCxnSpPr>
        <p:spPr>
          <a:xfrm flipV="1">
            <a:off x="4985418" y="2855886"/>
            <a:ext cx="654407" cy="255102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35">
            <a:extLst>
              <a:ext uri="{FF2B5EF4-FFF2-40B4-BE49-F238E27FC236}">
                <a16:creationId xmlns:a16="http://schemas.microsoft.com/office/drawing/2014/main" id="{9C8D665C-89BB-4BD9-BD3D-7B86C7876A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9945" y="2362885"/>
            <a:ext cx="521144" cy="514940"/>
          </a:xfrm>
          <a:prstGeom prst="rect">
            <a:avLst/>
          </a:prstGeom>
        </p:spPr>
      </p:pic>
      <p:cxnSp>
        <p:nvCxnSpPr>
          <p:cNvPr id="86" name="Straight Arrow Connector 46">
            <a:extLst>
              <a:ext uri="{FF2B5EF4-FFF2-40B4-BE49-F238E27FC236}">
                <a16:creationId xmlns:a16="http://schemas.microsoft.com/office/drawing/2014/main" id="{66B3EB27-5643-4262-AE91-5F8B2A39FD02}"/>
              </a:ext>
            </a:extLst>
          </p:cNvPr>
          <p:cNvCxnSpPr>
            <a:cxnSpLocks/>
          </p:cNvCxnSpPr>
          <p:nvPr/>
        </p:nvCxnSpPr>
        <p:spPr>
          <a:xfrm>
            <a:off x="5409288" y="4195811"/>
            <a:ext cx="637150" cy="343351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35">
            <a:extLst>
              <a:ext uri="{FF2B5EF4-FFF2-40B4-BE49-F238E27FC236}">
                <a16:creationId xmlns:a16="http://schemas.microsoft.com/office/drawing/2014/main" id="{3CD1032C-3783-4DDF-AFF9-3D2076B366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8828" y="3709863"/>
            <a:ext cx="521144" cy="514940"/>
          </a:xfrm>
          <a:prstGeom prst="rect">
            <a:avLst/>
          </a:prstGeom>
        </p:spPr>
      </p:pic>
      <p:pic>
        <p:nvPicPr>
          <p:cNvPr id="88" name="Picture 26" descr="Shape&#10;&#10;Description automatically generated with low confidence">
            <a:extLst>
              <a:ext uri="{FF2B5EF4-FFF2-40B4-BE49-F238E27FC236}">
                <a16:creationId xmlns:a16="http://schemas.microsoft.com/office/drawing/2014/main" id="{1CBD4A16-A280-43DA-A2CD-9A9E3E947542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110" y="4570529"/>
            <a:ext cx="510290" cy="510290"/>
          </a:xfrm>
          <a:prstGeom prst="rect">
            <a:avLst/>
          </a:prstGeom>
        </p:spPr>
      </p:pic>
      <p:pic>
        <p:nvPicPr>
          <p:cNvPr id="89" name="Picture 22" descr="Shape&#10;&#10;Description automatically generated with low confidence">
            <a:extLst>
              <a:ext uri="{FF2B5EF4-FFF2-40B4-BE49-F238E27FC236}">
                <a16:creationId xmlns:a16="http://schemas.microsoft.com/office/drawing/2014/main" id="{A5D55BD1-A5AD-4825-BB3C-FC1340858F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587" y="3174638"/>
            <a:ext cx="510290" cy="510290"/>
          </a:xfrm>
          <a:prstGeom prst="rect">
            <a:avLst/>
          </a:prstGeom>
        </p:spPr>
      </p:pic>
      <p:pic>
        <p:nvPicPr>
          <p:cNvPr id="90" name="Picture 35">
            <a:extLst>
              <a:ext uri="{FF2B5EF4-FFF2-40B4-BE49-F238E27FC236}">
                <a16:creationId xmlns:a16="http://schemas.microsoft.com/office/drawing/2014/main" id="{7501516C-A5B9-4781-9F91-899E29E113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2293" y="2406477"/>
            <a:ext cx="521144" cy="514940"/>
          </a:xfrm>
          <a:prstGeom prst="rect">
            <a:avLst/>
          </a:prstGeom>
        </p:spPr>
      </p:pic>
      <p:cxnSp>
        <p:nvCxnSpPr>
          <p:cNvPr id="91" name="Straight Arrow Connector 37">
            <a:extLst>
              <a:ext uri="{FF2B5EF4-FFF2-40B4-BE49-F238E27FC236}">
                <a16:creationId xmlns:a16="http://schemas.microsoft.com/office/drawing/2014/main" id="{B2A08E82-E226-4C16-A454-F75790FB7E47}"/>
              </a:ext>
            </a:extLst>
          </p:cNvPr>
          <p:cNvCxnSpPr>
            <a:cxnSpLocks/>
          </p:cNvCxnSpPr>
          <p:nvPr/>
        </p:nvCxnSpPr>
        <p:spPr>
          <a:xfrm>
            <a:off x="7407037" y="2672476"/>
            <a:ext cx="755888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21" descr="Shape&#10;&#10;Description automatically generated with low confidence">
            <a:extLst>
              <a:ext uri="{FF2B5EF4-FFF2-40B4-BE49-F238E27FC236}">
                <a16:creationId xmlns:a16="http://schemas.microsoft.com/office/drawing/2014/main" id="{89910D62-DE29-44F9-9B05-24792B91105B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98" y="4278590"/>
            <a:ext cx="521144" cy="521144"/>
          </a:xfrm>
          <a:prstGeom prst="rect">
            <a:avLst/>
          </a:prstGeom>
        </p:spPr>
      </p:pic>
      <p:pic>
        <p:nvPicPr>
          <p:cNvPr id="93" name="Picture 22" descr="Shape&#10;&#10;Description automatically generated with low confidence">
            <a:extLst>
              <a:ext uri="{FF2B5EF4-FFF2-40B4-BE49-F238E27FC236}">
                <a16:creationId xmlns:a16="http://schemas.microsoft.com/office/drawing/2014/main" id="{F1BE7FCC-1432-4974-9116-678A0A47F66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525" y="4533735"/>
            <a:ext cx="510290" cy="510290"/>
          </a:xfrm>
          <a:prstGeom prst="rect">
            <a:avLst/>
          </a:prstGeom>
        </p:spPr>
      </p:pic>
      <p:pic>
        <p:nvPicPr>
          <p:cNvPr id="94" name="Picture 35">
            <a:extLst>
              <a:ext uri="{FF2B5EF4-FFF2-40B4-BE49-F238E27FC236}">
                <a16:creationId xmlns:a16="http://schemas.microsoft.com/office/drawing/2014/main" id="{EA30C23B-C45E-434B-93FD-87B5FA41AB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2293" y="4533735"/>
            <a:ext cx="521144" cy="514940"/>
          </a:xfrm>
          <a:prstGeom prst="rect">
            <a:avLst/>
          </a:prstGeom>
        </p:spPr>
      </p:pic>
      <p:cxnSp>
        <p:nvCxnSpPr>
          <p:cNvPr id="95" name="Straight Arrow Connector 37">
            <a:extLst>
              <a:ext uri="{FF2B5EF4-FFF2-40B4-BE49-F238E27FC236}">
                <a16:creationId xmlns:a16="http://schemas.microsoft.com/office/drawing/2014/main" id="{6F8D9530-AC89-4DE6-87AE-9ABB9D1BB4C5}"/>
              </a:ext>
            </a:extLst>
          </p:cNvPr>
          <p:cNvCxnSpPr>
            <a:cxnSpLocks/>
          </p:cNvCxnSpPr>
          <p:nvPr/>
        </p:nvCxnSpPr>
        <p:spPr>
          <a:xfrm>
            <a:off x="7407037" y="4799734"/>
            <a:ext cx="755888" cy="0"/>
          </a:xfrm>
          <a:prstGeom prst="straightConnector1">
            <a:avLst/>
          </a:prstGeom>
          <a:ln w="38100">
            <a:solidFill>
              <a:srgbClr val="2E6CA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98556195-DEF6-453F-8D84-1568EA085C92}"/>
              </a:ext>
            </a:extLst>
          </p:cNvPr>
          <p:cNvSpPr txBox="1"/>
          <p:nvPr/>
        </p:nvSpPr>
        <p:spPr>
          <a:xfrm>
            <a:off x="7419833" y="2671220"/>
            <a:ext cx="64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Train</a:t>
            </a:r>
            <a:endParaRPr lang="zh-CN" altLang="en-US" dirty="0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ABC7F4C3-1096-4D55-95AD-7E317DB75856}"/>
              </a:ext>
            </a:extLst>
          </p:cNvPr>
          <p:cNvSpPr txBox="1"/>
          <p:nvPr/>
        </p:nvSpPr>
        <p:spPr>
          <a:xfrm>
            <a:off x="7419833" y="4785383"/>
            <a:ext cx="64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rgbClr val="2E6CA4"/>
                </a:solidFill>
              </a:rPr>
              <a:t>Train</a:t>
            </a:r>
            <a:endParaRPr lang="zh-CN" altLang="en-US" dirty="0">
              <a:solidFill>
                <a:srgbClr val="2E6CA4"/>
              </a:solidFill>
            </a:endParaRPr>
          </a:p>
        </p:txBody>
      </p:sp>
      <p:cxnSp>
        <p:nvCxnSpPr>
          <p:cNvPr id="97" name="Straight Arrow Connector 37">
            <a:extLst>
              <a:ext uri="{FF2B5EF4-FFF2-40B4-BE49-F238E27FC236}">
                <a16:creationId xmlns:a16="http://schemas.microsoft.com/office/drawing/2014/main" id="{8EA4B62C-F32B-48A3-A535-7AB75C9CDDAE}"/>
              </a:ext>
            </a:extLst>
          </p:cNvPr>
          <p:cNvCxnSpPr>
            <a:cxnSpLocks/>
          </p:cNvCxnSpPr>
          <p:nvPr/>
        </p:nvCxnSpPr>
        <p:spPr>
          <a:xfrm>
            <a:off x="7042865" y="2936165"/>
            <a:ext cx="0" cy="1497526"/>
          </a:xfrm>
          <a:prstGeom prst="straightConnector1">
            <a:avLst/>
          </a:prstGeom>
          <a:ln w="38100">
            <a:solidFill>
              <a:srgbClr val="CA151E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本框 97">
            <a:extLst>
              <a:ext uri="{FF2B5EF4-FFF2-40B4-BE49-F238E27FC236}">
                <a16:creationId xmlns:a16="http://schemas.microsoft.com/office/drawing/2014/main" id="{5FC1F2F9-9EEB-4FD7-8ADD-17D615462BAC}"/>
              </a:ext>
            </a:extLst>
          </p:cNvPr>
          <p:cNvSpPr txBox="1"/>
          <p:nvPr/>
        </p:nvSpPr>
        <p:spPr>
          <a:xfrm>
            <a:off x="6579340" y="3222094"/>
            <a:ext cx="927049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rgbClr val="CA151E"/>
                </a:solidFill>
              </a:rPr>
              <a:t>Before</a:t>
            </a:r>
          </a:p>
          <a:p>
            <a:pPr algn="ctr"/>
            <a:r>
              <a:rPr lang="en-US" altLang="zh-CN" dirty="0">
                <a:solidFill>
                  <a:srgbClr val="CA151E"/>
                </a:solidFill>
              </a:rPr>
              <a:t>Local </a:t>
            </a:r>
          </a:p>
          <a:p>
            <a:pPr algn="ctr"/>
            <a:r>
              <a:rPr lang="en-US" altLang="zh-CN" dirty="0">
                <a:solidFill>
                  <a:srgbClr val="CA151E"/>
                </a:solidFill>
              </a:rPr>
              <a:t>Training</a:t>
            </a:r>
            <a:endParaRPr lang="zh-CN" altLang="en-US" dirty="0">
              <a:solidFill>
                <a:srgbClr val="CA151E"/>
              </a:solidFill>
            </a:endParaRPr>
          </a:p>
        </p:txBody>
      </p:sp>
      <p:cxnSp>
        <p:nvCxnSpPr>
          <p:cNvPr id="100" name="Straight Arrow Connector 37">
            <a:extLst>
              <a:ext uri="{FF2B5EF4-FFF2-40B4-BE49-F238E27FC236}">
                <a16:creationId xmlns:a16="http://schemas.microsoft.com/office/drawing/2014/main" id="{041A56D1-1BD5-4B9D-A8CE-E59DA9087A65}"/>
              </a:ext>
            </a:extLst>
          </p:cNvPr>
          <p:cNvCxnSpPr>
            <a:cxnSpLocks/>
          </p:cNvCxnSpPr>
          <p:nvPr/>
        </p:nvCxnSpPr>
        <p:spPr>
          <a:xfrm>
            <a:off x="8525183" y="2936165"/>
            <a:ext cx="0" cy="1497526"/>
          </a:xfrm>
          <a:prstGeom prst="straightConnector1">
            <a:avLst/>
          </a:prstGeom>
          <a:ln w="38100">
            <a:solidFill>
              <a:srgbClr val="CA151E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文本框 100">
            <a:extLst>
              <a:ext uri="{FF2B5EF4-FFF2-40B4-BE49-F238E27FC236}">
                <a16:creationId xmlns:a16="http://schemas.microsoft.com/office/drawing/2014/main" id="{F67D6922-5600-4EA5-B7DD-595DB85C3C88}"/>
              </a:ext>
            </a:extLst>
          </p:cNvPr>
          <p:cNvSpPr txBox="1"/>
          <p:nvPr/>
        </p:nvSpPr>
        <p:spPr>
          <a:xfrm>
            <a:off x="8061658" y="3222094"/>
            <a:ext cx="927049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rgbClr val="CA151E"/>
                </a:solidFill>
              </a:rPr>
              <a:t>After</a:t>
            </a:r>
          </a:p>
          <a:p>
            <a:pPr algn="ctr"/>
            <a:r>
              <a:rPr lang="en-US" altLang="zh-CN" dirty="0">
                <a:solidFill>
                  <a:srgbClr val="CA151E"/>
                </a:solidFill>
              </a:rPr>
              <a:t>Local  </a:t>
            </a:r>
          </a:p>
          <a:p>
            <a:pPr algn="ctr"/>
            <a:r>
              <a:rPr lang="en-US" altLang="zh-CN" dirty="0">
                <a:solidFill>
                  <a:srgbClr val="CA151E"/>
                </a:solidFill>
              </a:rPr>
              <a:t>Training</a:t>
            </a:r>
            <a:endParaRPr lang="zh-CN" altLang="en-US" dirty="0">
              <a:solidFill>
                <a:srgbClr val="CA15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668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A0C9B-454E-457D-891A-3DBE98B8C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8921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Representation bias phenomenon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89D718C-B6CE-4C0F-A579-B3367D0E7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8862"/>
            <a:ext cx="10515600" cy="5028101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After local training, the feature representations are </a:t>
            </a:r>
            <a:r>
              <a:rPr lang="en-US" altLang="zh-CN" sz="2000" b="1" i="1" dirty="0"/>
              <a:t>biased </a:t>
            </a:r>
            <a:r>
              <a:rPr lang="en-US" altLang="zh-CN" sz="2000" dirty="0"/>
              <a:t>to client-specific domains</a:t>
            </a:r>
          </a:p>
        </p:txBody>
      </p:sp>
      <p:sp>
        <p:nvSpPr>
          <p:cNvPr id="19" name="灯片编号占位符 3">
            <a:extLst>
              <a:ext uri="{FF2B5EF4-FFF2-40B4-BE49-F238E27FC236}">
                <a16:creationId xmlns:a16="http://schemas.microsoft.com/office/drawing/2014/main" id="{CB45517F-6DCE-CFB4-C12C-51EE8A967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CN" dirty="0"/>
              <a:t>Page </a:t>
            </a:r>
            <a:fld id="{B9CB7253-053E-4293-9D94-DA3ED8026ACF}" type="slidenum">
              <a:rPr lang="zh-CN" altLang="en-US" smtClean="0"/>
              <a:t>5</a:t>
            </a:fld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7208F0C-F741-4389-9078-EDD9B4D95AA1}"/>
              </a:ext>
            </a:extLst>
          </p:cNvPr>
          <p:cNvGrpSpPr/>
          <p:nvPr/>
        </p:nvGrpSpPr>
        <p:grpSpPr>
          <a:xfrm>
            <a:off x="9870870" y="262293"/>
            <a:ext cx="1809184" cy="886569"/>
            <a:chOff x="6631272" y="2151332"/>
            <a:chExt cx="2236772" cy="1096103"/>
          </a:xfrm>
        </p:grpSpPr>
        <p:pic>
          <p:nvPicPr>
            <p:cNvPr id="76" name="Picture 2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EB861A9-06A2-4785-BF77-40EA0C6E8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6398" y="2151332"/>
              <a:ext cx="521144" cy="521144"/>
            </a:xfrm>
            <a:prstGeom prst="rect">
              <a:avLst/>
            </a:prstGeom>
          </p:spPr>
        </p:pic>
        <p:pic>
          <p:nvPicPr>
            <p:cNvPr id="77" name="Picture 2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3B7EEA5-8470-4626-8606-4A19FF7FB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6525" y="2406477"/>
              <a:ext cx="510290" cy="510290"/>
            </a:xfrm>
            <a:prstGeom prst="rect">
              <a:avLst/>
            </a:prstGeom>
          </p:spPr>
        </p:pic>
        <p:pic>
          <p:nvPicPr>
            <p:cNvPr id="90" name="Picture 35">
              <a:extLst>
                <a:ext uri="{FF2B5EF4-FFF2-40B4-BE49-F238E27FC236}">
                  <a16:creationId xmlns:a16="http://schemas.microsoft.com/office/drawing/2014/main" id="{7501516C-A5B9-4781-9F91-899E29E11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82293" y="2406477"/>
              <a:ext cx="521144" cy="514940"/>
            </a:xfrm>
            <a:prstGeom prst="rect">
              <a:avLst/>
            </a:prstGeom>
          </p:spPr>
        </p:pic>
        <p:cxnSp>
          <p:nvCxnSpPr>
            <p:cNvPr id="91" name="Straight Arrow Connector 37">
              <a:extLst>
                <a:ext uri="{FF2B5EF4-FFF2-40B4-BE49-F238E27FC236}">
                  <a16:creationId xmlns:a16="http://schemas.microsoft.com/office/drawing/2014/main" id="{B2A08E82-E226-4C16-A454-F75790FB7E47}"/>
                </a:ext>
              </a:extLst>
            </p:cNvPr>
            <p:cNvCxnSpPr>
              <a:cxnSpLocks/>
            </p:cNvCxnSpPr>
            <p:nvPr/>
          </p:nvCxnSpPr>
          <p:spPr>
            <a:xfrm>
              <a:off x="7407037" y="2672476"/>
              <a:ext cx="75588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8556195-DEF6-453F-8D84-1568EA085C92}"/>
                </a:ext>
              </a:extLst>
            </p:cNvPr>
            <p:cNvSpPr txBox="1"/>
            <p:nvPr/>
          </p:nvSpPr>
          <p:spPr>
            <a:xfrm>
              <a:off x="7405605" y="2671220"/>
              <a:ext cx="671772" cy="380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/>
                <a:t>Train</a:t>
              </a:r>
              <a:endParaRPr lang="zh-CN" altLang="en-US" sz="1400" dirty="0"/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5FC1F2F9-9EEB-4FD7-8ADD-17D615462BAC}"/>
                </a:ext>
              </a:extLst>
            </p:cNvPr>
            <p:cNvSpPr txBox="1"/>
            <p:nvPr/>
          </p:nvSpPr>
          <p:spPr>
            <a:xfrm>
              <a:off x="6631272" y="2866917"/>
              <a:ext cx="823186" cy="38051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CA151E"/>
                  </a:solidFill>
                </a:rPr>
                <a:t>Before</a:t>
              </a:r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F67D6922-5600-4EA5-B7DD-595DB85C3C88}"/>
                </a:ext>
              </a:extLst>
            </p:cNvPr>
            <p:cNvSpPr txBox="1"/>
            <p:nvPr/>
          </p:nvSpPr>
          <p:spPr>
            <a:xfrm>
              <a:off x="8182320" y="2866917"/>
              <a:ext cx="685724" cy="38051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CA151E"/>
                  </a:solidFill>
                </a:rPr>
                <a:t>After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DFEED1CE-C5CE-433B-BF8D-27C9D2C892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2654" y="1752834"/>
            <a:ext cx="2719998" cy="27051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1B3710F-EFAC-4F21-ABE0-E16A085FB2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7106" y="1752833"/>
            <a:ext cx="2719998" cy="266244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8577BB7-4DE2-4ECD-B1B1-CA6926C7E6DA}"/>
              </a:ext>
            </a:extLst>
          </p:cNvPr>
          <p:cNvSpPr txBox="1"/>
          <p:nvPr/>
        </p:nvSpPr>
        <p:spPr>
          <a:xfrm>
            <a:off x="2345209" y="5093585"/>
            <a:ext cx="72923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t-SNE visualization for representations before/after local training in FedAvg. </a:t>
            </a:r>
          </a:p>
          <a:p>
            <a:pPr algn="ctr"/>
            <a:r>
              <a:rPr lang="en-US" altLang="zh-CN" dirty="0"/>
              <a:t>We use </a:t>
            </a:r>
            <a:r>
              <a:rPr lang="en-US" altLang="zh-CN" i="1" dirty="0"/>
              <a:t>color</a:t>
            </a:r>
            <a:r>
              <a:rPr lang="en-US" altLang="zh-CN" dirty="0"/>
              <a:t> and </a:t>
            </a:r>
            <a:r>
              <a:rPr lang="en-US" altLang="zh-CN" i="1" dirty="0"/>
              <a:t>shape</a:t>
            </a:r>
            <a:r>
              <a:rPr lang="en-US" altLang="zh-CN" dirty="0"/>
              <a:t> to distinguish </a:t>
            </a:r>
            <a:r>
              <a:rPr lang="en-US" altLang="zh-CN" i="1" dirty="0"/>
              <a:t>labels</a:t>
            </a:r>
            <a:r>
              <a:rPr lang="en-US" altLang="zh-CN" dirty="0"/>
              <a:t> and </a:t>
            </a:r>
            <a:r>
              <a:rPr lang="en-US" altLang="zh-CN" i="1" dirty="0"/>
              <a:t>clients</a:t>
            </a:r>
            <a:r>
              <a:rPr lang="en-US" altLang="zh-CN" dirty="0"/>
              <a:t>, respectively.</a:t>
            </a:r>
          </a:p>
          <a:p>
            <a:pPr algn="ctr"/>
            <a:r>
              <a:rPr lang="en-US" altLang="zh-CN" dirty="0"/>
              <a:t>Representations form </a:t>
            </a:r>
            <a:r>
              <a:rPr lang="en-US" altLang="zh-CN" dirty="0">
                <a:solidFill>
                  <a:srgbClr val="CA151E"/>
                </a:solidFill>
              </a:rPr>
              <a:t>client-specific domains </a:t>
            </a:r>
            <a:r>
              <a:rPr lang="en-US" altLang="zh-CN" dirty="0"/>
              <a:t>after local training. 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1B4A5F3-39CC-43E7-80B1-AC4B9CC136E0}"/>
              </a:ext>
            </a:extLst>
          </p:cNvPr>
          <p:cNvSpPr txBox="1"/>
          <p:nvPr/>
        </p:nvSpPr>
        <p:spPr>
          <a:xfrm>
            <a:off x="2558161" y="4592750"/>
            <a:ext cx="2368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(a) Before local training</a:t>
            </a:r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971A2AB-DF65-434E-9D02-1A9A7B544DCC}"/>
              </a:ext>
            </a:extLst>
          </p:cNvPr>
          <p:cNvSpPr txBox="1"/>
          <p:nvPr/>
        </p:nvSpPr>
        <p:spPr>
          <a:xfrm>
            <a:off x="6889427" y="4592750"/>
            <a:ext cx="2235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(b) After local training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7927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A0C9B-454E-457D-891A-3DBE98B8C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8921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Representation degeneration phenomenon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89D718C-B6CE-4C0F-A579-B3367D0E7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8862"/>
            <a:ext cx="10515600" cy="5028101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At the same time, representations’ quality is also </a:t>
            </a:r>
            <a:r>
              <a:rPr lang="en-US" altLang="zh-CN" sz="2000" b="1" i="1" dirty="0"/>
              <a:t>degenerated</a:t>
            </a:r>
          </a:p>
        </p:txBody>
      </p:sp>
      <p:sp>
        <p:nvSpPr>
          <p:cNvPr id="19" name="灯片编号占位符 3">
            <a:extLst>
              <a:ext uri="{FF2B5EF4-FFF2-40B4-BE49-F238E27FC236}">
                <a16:creationId xmlns:a16="http://schemas.microsoft.com/office/drawing/2014/main" id="{CB45517F-6DCE-CFB4-C12C-51EE8A967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CN" dirty="0"/>
              <a:t>Page </a:t>
            </a:r>
            <a:fld id="{B9CB7253-053E-4293-9D94-DA3ED8026ACF}" type="slidenum">
              <a:rPr lang="zh-CN" altLang="en-US" smtClean="0"/>
              <a:t>6</a:t>
            </a:fld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7208F0C-F741-4389-9078-EDD9B4D95AA1}"/>
              </a:ext>
            </a:extLst>
          </p:cNvPr>
          <p:cNvGrpSpPr/>
          <p:nvPr/>
        </p:nvGrpSpPr>
        <p:grpSpPr>
          <a:xfrm>
            <a:off x="9870870" y="262293"/>
            <a:ext cx="1809184" cy="886569"/>
            <a:chOff x="6631272" y="2151332"/>
            <a:chExt cx="2236772" cy="1096103"/>
          </a:xfrm>
        </p:grpSpPr>
        <p:pic>
          <p:nvPicPr>
            <p:cNvPr id="76" name="Picture 2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EB861A9-06A2-4785-BF77-40EA0C6E8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6398" y="2151332"/>
              <a:ext cx="521144" cy="521144"/>
            </a:xfrm>
            <a:prstGeom prst="rect">
              <a:avLst/>
            </a:prstGeom>
          </p:spPr>
        </p:pic>
        <p:pic>
          <p:nvPicPr>
            <p:cNvPr id="77" name="Picture 2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3B7EEA5-8470-4626-8606-4A19FF7FB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6525" y="2406477"/>
              <a:ext cx="510290" cy="510290"/>
            </a:xfrm>
            <a:prstGeom prst="rect">
              <a:avLst/>
            </a:prstGeom>
          </p:spPr>
        </p:pic>
        <p:pic>
          <p:nvPicPr>
            <p:cNvPr id="90" name="Picture 35">
              <a:extLst>
                <a:ext uri="{FF2B5EF4-FFF2-40B4-BE49-F238E27FC236}">
                  <a16:creationId xmlns:a16="http://schemas.microsoft.com/office/drawing/2014/main" id="{7501516C-A5B9-4781-9F91-899E29E11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82293" y="2406477"/>
              <a:ext cx="521144" cy="514940"/>
            </a:xfrm>
            <a:prstGeom prst="rect">
              <a:avLst/>
            </a:prstGeom>
          </p:spPr>
        </p:pic>
        <p:cxnSp>
          <p:nvCxnSpPr>
            <p:cNvPr id="91" name="Straight Arrow Connector 37">
              <a:extLst>
                <a:ext uri="{FF2B5EF4-FFF2-40B4-BE49-F238E27FC236}">
                  <a16:creationId xmlns:a16="http://schemas.microsoft.com/office/drawing/2014/main" id="{B2A08E82-E226-4C16-A454-F75790FB7E47}"/>
                </a:ext>
              </a:extLst>
            </p:cNvPr>
            <p:cNvCxnSpPr>
              <a:cxnSpLocks/>
            </p:cNvCxnSpPr>
            <p:nvPr/>
          </p:nvCxnSpPr>
          <p:spPr>
            <a:xfrm>
              <a:off x="7407037" y="2672476"/>
              <a:ext cx="75588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8556195-DEF6-453F-8D84-1568EA085C92}"/>
                </a:ext>
              </a:extLst>
            </p:cNvPr>
            <p:cNvSpPr txBox="1"/>
            <p:nvPr/>
          </p:nvSpPr>
          <p:spPr>
            <a:xfrm>
              <a:off x="7405605" y="2671220"/>
              <a:ext cx="671772" cy="380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/>
                <a:t>Train</a:t>
              </a:r>
              <a:endParaRPr lang="zh-CN" altLang="en-US" sz="1400" dirty="0"/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5FC1F2F9-9EEB-4FD7-8ADD-17D615462BAC}"/>
                </a:ext>
              </a:extLst>
            </p:cNvPr>
            <p:cNvSpPr txBox="1"/>
            <p:nvPr/>
          </p:nvSpPr>
          <p:spPr>
            <a:xfrm>
              <a:off x="6631272" y="2866917"/>
              <a:ext cx="823186" cy="38051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CA151E"/>
                  </a:solidFill>
                </a:rPr>
                <a:t>Before</a:t>
              </a:r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F67D6922-5600-4EA5-B7DD-595DB85C3C88}"/>
                </a:ext>
              </a:extLst>
            </p:cNvPr>
            <p:cNvSpPr txBox="1"/>
            <p:nvPr/>
          </p:nvSpPr>
          <p:spPr>
            <a:xfrm>
              <a:off x="8182320" y="2866917"/>
              <a:ext cx="685724" cy="38051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CA151E"/>
                  </a:solidFill>
                </a:rPr>
                <a:t>After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58577BB7-4DE2-4ECD-B1B1-CA6926C7E6DA}"/>
              </a:ext>
            </a:extLst>
          </p:cNvPr>
          <p:cNvSpPr txBox="1"/>
          <p:nvPr/>
        </p:nvSpPr>
        <p:spPr>
          <a:xfrm>
            <a:off x="2233368" y="5093585"/>
            <a:ext cx="7379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Per-layer MDL (bits) for representations before/after local training in FedAvg.</a:t>
            </a:r>
          </a:p>
          <a:p>
            <a:pPr algn="ctr"/>
            <a:r>
              <a:rPr lang="en-US" altLang="zh-CN" dirty="0">
                <a:solidFill>
                  <a:srgbClr val="CA151E"/>
                </a:solidFill>
              </a:rPr>
              <a:t>A large MDL value means low representation quality.</a:t>
            </a:r>
            <a:endParaRPr lang="zh-CN" altLang="en-US" dirty="0">
              <a:solidFill>
                <a:srgbClr val="CA151E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0A985E6-3B60-43E9-935A-09B6E035B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5102" y="2042392"/>
            <a:ext cx="6496052" cy="27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42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A0C9B-454E-457D-891A-3DBE98B8C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8921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 Personalized FL (pFL)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89D718C-B6CE-4C0F-A579-B3367D0E7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8862"/>
            <a:ext cx="10515600" cy="5028101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pFL methods learn personalized modules, but</a:t>
            </a:r>
          </a:p>
        </p:txBody>
      </p:sp>
      <p:sp>
        <p:nvSpPr>
          <p:cNvPr id="19" name="灯片编号占位符 3">
            <a:extLst>
              <a:ext uri="{FF2B5EF4-FFF2-40B4-BE49-F238E27FC236}">
                <a16:creationId xmlns:a16="http://schemas.microsoft.com/office/drawing/2014/main" id="{CB45517F-6DCE-CFB4-C12C-51EE8A967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CN" dirty="0"/>
              <a:t>Page </a:t>
            </a:r>
            <a:fld id="{B9CB7253-053E-4293-9D94-DA3ED8026ACF}" type="slidenum">
              <a:rPr lang="zh-CN" altLang="en-US" smtClean="0"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1844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A0C9B-454E-457D-891A-3DBE98B8C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8921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 Personalized FL (pFL)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89D718C-B6CE-4C0F-A579-B3367D0E7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8862"/>
            <a:ext cx="10515600" cy="5028101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pFL methods learn personalized modules, but</a:t>
            </a:r>
          </a:p>
          <a:p>
            <a:r>
              <a:rPr lang="en-US" altLang="zh-CN" sz="2000" dirty="0"/>
              <a:t>feature extractors are still trained with only biased local data domains </a:t>
            </a:r>
            <a:r>
              <a:rPr lang="en-US" altLang="zh-CN" sz="2000" i="1" dirty="0"/>
              <a:t>on clients</a:t>
            </a:r>
            <a:r>
              <a:rPr lang="en-US" altLang="zh-CN" sz="2000" dirty="0"/>
              <a:t>, leading to</a:t>
            </a:r>
          </a:p>
        </p:txBody>
      </p:sp>
      <p:sp>
        <p:nvSpPr>
          <p:cNvPr id="19" name="灯片编号占位符 3">
            <a:extLst>
              <a:ext uri="{FF2B5EF4-FFF2-40B4-BE49-F238E27FC236}">
                <a16:creationId xmlns:a16="http://schemas.microsoft.com/office/drawing/2014/main" id="{CB45517F-6DCE-CFB4-C12C-51EE8A967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CN" dirty="0"/>
              <a:t>Page </a:t>
            </a:r>
            <a:fld id="{B9CB7253-053E-4293-9D94-DA3ED8026ACF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F1CA1ED-ADBF-41E4-9C4B-C8C3D5900C86}"/>
              </a:ext>
            </a:extLst>
          </p:cNvPr>
          <p:cNvSpPr txBox="1"/>
          <p:nvPr/>
        </p:nvSpPr>
        <p:spPr>
          <a:xfrm>
            <a:off x="2412550" y="4976739"/>
            <a:ext cx="2134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Before local training</a:t>
            </a:r>
            <a:endParaRPr lang="zh-CN" altLang="en-US" dirty="0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B2D8EB37-0824-4FE9-8FB0-0BD6F90B7130}"/>
              </a:ext>
            </a:extLst>
          </p:cNvPr>
          <p:cNvSpPr/>
          <p:nvPr/>
        </p:nvSpPr>
        <p:spPr>
          <a:xfrm>
            <a:off x="3219758" y="2974292"/>
            <a:ext cx="833585" cy="461670"/>
          </a:xfrm>
          <a:prstGeom prst="roundRect">
            <a:avLst>
              <a:gd name="adj" fmla="val 11265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 dirty="0">
              <a:solidFill>
                <a:schemeClr val="tx1"/>
              </a:solidFill>
            </a:endParaRPr>
          </a:p>
        </p:txBody>
      </p: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34FC9E99-5D33-4B6C-9E60-4FD8EBA8D389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2949679" y="3205127"/>
            <a:ext cx="270079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169A516B-AC72-4F33-BC83-C3FAB754F984}"/>
              </a:ext>
            </a:extLst>
          </p:cNvPr>
          <p:cNvCxnSpPr>
            <a:cxnSpLocks/>
            <a:stCxn id="73" idx="3"/>
          </p:cNvCxnSpPr>
          <p:nvPr/>
        </p:nvCxnSpPr>
        <p:spPr>
          <a:xfrm>
            <a:off x="4056391" y="3198168"/>
            <a:ext cx="334276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B78888DA-2117-4E00-BC27-FD598A8608EE}"/>
              </a:ext>
            </a:extLst>
          </p:cNvPr>
          <p:cNvSpPr txBox="1"/>
          <p:nvPr/>
        </p:nvSpPr>
        <p:spPr>
          <a:xfrm>
            <a:off x="3218923" y="2967335"/>
            <a:ext cx="8374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Feature </a:t>
            </a:r>
            <a:r>
              <a:rPr lang="en-US" altLang="zh-CN" sz="1200" b="1" dirty="0"/>
              <a:t>E</a:t>
            </a:r>
            <a:r>
              <a:rPr lang="en-US" altLang="zh-CN" sz="1200" b="1" dirty="0">
                <a:solidFill>
                  <a:schemeClr val="tx1"/>
                </a:solidFill>
              </a:rPr>
              <a:t>xtractor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pic>
        <p:nvPicPr>
          <p:cNvPr id="74" name="Picture 17">
            <a:extLst>
              <a:ext uri="{FF2B5EF4-FFF2-40B4-BE49-F238E27FC236}">
                <a16:creationId xmlns:a16="http://schemas.microsoft.com/office/drawing/2014/main" id="{AEC612E5-AA2E-440B-825B-0FEEC7DEE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8535" y="2907856"/>
            <a:ext cx="521144" cy="521144"/>
          </a:xfrm>
          <a:prstGeom prst="rect">
            <a:avLst/>
          </a:prstGeom>
        </p:spPr>
      </p:pic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9D772020-4D8C-43AC-B726-131C6B9A0A30}"/>
              </a:ext>
            </a:extLst>
          </p:cNvPr>
          <p:cNvSpPr/>
          <p:nvPr/>
        </p:nvSpPr>
        <p:spPr>
          <a:xfrm>
            <a:off x="3219758" y="3680711"/>
            <a:ext cx="833585" cy="461670"/>
          </a:xfrm>
          <a:prstGeom prst="roundRect">
            <a:avLst>
              <a:gd name="adj" fmla="val 11265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 dirty="0">
              <a:solidFill>
                <a:schemeClr val="tx1"/>
              </a:solidFill>
            </a:endParaRPr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C5699B94-525B-4892-BE8D-8FAA29370557}"/>
              </a:ext>
            </a:extLst>
          </p:cNvPr>
          <p:cNvCxnSpPr>
            <a:cxnSpLocks/>
            <a:endCxn id="75" idx="1"/>
          </p:cNvCxnSpPr>
          <p:nvPr/>
        </p:nvCxnSpPr>
        <p:spPr>
          <a:xfrm>
            <a:off x="2949679" y="3911546"/>
            <a:ext cx="270079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18E4AA95-8F0C-46E7-82E0-7EDB9449C04B}"/>
              </a:ext>
            </a:extLst>
          </p:cNvPr>
          <p:cNvCxnSpPr>
            <a:cxnSpLocks/>
            <a:stCxn id="78" idx="3"/>
          </p:cNvCxnSpPr>
          <p:nvPr/>
        </p:nvCxnSpPr>
        <p:spPr>
          <a:xfrm>
            <a:off x="4056391" y="3904587"/>
            <a:ext cx="334276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>
            <a:extLst>
              <a:ext uri="{FF2B5EF4-FFF2-40B4-BE49-F238E27FC236}">
                <a16:creationId xmlns:a16="http://schemas.microsoft.com/office/drawing/2014/main" id="{5960C2C4-A52E-4697-AD24-C85B935A9301}"/>
              </a:ext>
            </a:extLst>
          </p:cNvPr>
          <p:cNvSpPr txBox="1"/>
          <p:nvPr/>
        </p:nvSpPr>
        <p:spPr>
          <a:xfrm>
            <a:off x="3218923" y="3673754"/>
            <a:ext cx="8374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Feature </a:t>
            </a:r>
            <a:r>
              <a:rPr lang="en-US" altLang="zh-CN" sz="1200" b="1" dirty="0"/>
              <a:t>E</a:t>
            </a:r>
            <a:r>
              <a:rPr lang="en-US" altLang="zh-CN" sz="1200" b="1" dirty="0">
                <a:solidFill>
                  <a:schemeClr val="tx1"/>
                </a:solidFill>
              </a:rPr>
              <a:t>xtractor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pic>
        <p:nvPicPr>
          <p:cNvPr id="79" name="Picture 17">
            <a:extLst>
              <a:ext uri="{FF2B5EF4-FFF2-40B4-BE49-F238E27FC236}">
                <a16:creationId xmlns:a16="http://schemas.microsoft.com/office/drawing/2014/main" id="{133B8E0F-616E-48B7-9791-C1FDB19F22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1565" y="3614275"/>
            <a:ext cx="515084" cy="521144"/>
          </a:xfrm>
          <a:prstGeom prst="rect">
            <a:avLst/>
          </a:prstGeom>
        </p:spPr>
      </p:pic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EDE436DF-4D9C-4166-8E3F-49FC2E8FC8A0}"/>
              </a:ext>
            </a:extLst>
          </p:cNvPr>
          <p:cNvSpPr/>
          <p:nvPr/>
        </p:nvSpPr>
        <p:spPr>
          <a:xfrm>
            <a:off x="3219758" y="4373209"/>
            <a:ext cx="833585" cy="461670"/>
          </a:xfrm>
          <a:prstGeom prst="roundRect">
            <a:avLst>
              <a:gd name="adj" fmla="val 11265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 dirty="0">
              <a:solidFill>
                <a:schemeClr val="tx1"/>
              </a:solidFill>
            </a:endParaRPr>
          </a:p>
        </p:txBody>
      </p: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E1FAB17F-6F5C-415F-B135-0C45A24FA271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2949679" y="4604044"/>
            <a:ext cx="270079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D3F488C3-0AD9-42DC-8734-F85B859D5DE8}"/>
              </a:ext>
            </a:extLst>
          </p:cNvPr>
          <p:cNvCxnSpPr>
            <a:cxnSpLocks/>
            <a:stCxn id="83" idx="3"/>
          </p:cNvCxnSpPr>
          <p:nvPr/>
        </p:nvCxnSpPr>
        <p:spPr>
          <a:xfrm>
            <a:off x="4056391" y="4597085"/>
            <a:ext cx="334276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>
            <a:extLst>
              <a:ext uri="{FF2B5EF4-FFF2-40B4-BE49-F238E27FC236}">
                <a16:creationId xmlns:a16="http://schemas.microsoft.com/office/drawing/2014/main" id="{E7018483-3AA2-4615-9EE4-7A845673D574}"/>
              </a:ext>
            </a:extLst>
          </p:cNvPr>
          <p:cNvSpPr txBox="1"/>
          <p:nvPr/>
        </p:nvSpPr>
        <p:spPr>
          <a:xfrm>
            <a:off x="3218923" y="4366252"/>
            <a:ext cx="8374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Feature </a:t>
            </a:r>
            <a:r>
              <a:rPr lang="en-US" altLang="zh-CN" sz="1200" b="1" dirty="0"/>
              <a:t>E</a:t>
            </a:r>
            <a:r>
              <a:rPr lang="en-US" altLang="zh-CN" sz="1200" b="1" dirty="0">
                <a:solidFill>
                  <a:schemeClr val="tx1"/>
                </a:solidFill>
              </a:rPr>
              <a:t>xtractor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pic>
        <p:nvPicPr>
          <p:cNvPr id="84" name="Picture 17">
            <a:extLst>
              <a:ext uri="{FF2B5EF4-FFF2-40B4-BE49-F238E27FC236}">
                <a16:creationId xmlns:a16="http://schemas.microsoft.com/office/drawing/2014/main" id="{F7B1E0F6-17F7-4FF6-9467-F5FD363354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8535" y="4306773"/>
            <a:ext cx="521144" cy="521144"/>
          </a:xfrm>
          <a:prstGeom prst="rect">
            <a:avLst/>
          </a:prstGeom>
        </p:spPr>
      </p:pic>
      <p:sp>
        <p:nvSpPr>
          <p:cNvPr id="85" name="Rectangle: Rounded Corners 8 2 3 2">
            <a:extLst>
              <a:ext uri="{FF2B5EF4-FFF2-40B4-BE49-F238E27FC236}">
                <a16:creationId xmlns:a16="http://schemas.microsoft.com/office/drawing/2014/main" id="{B5AC5DC6-D1B1-48B3-82AF-CE083F1A5B81}"/>
              </a:ext>
            </a:extLst>
          </p:cNvPr>
          <p:cNvSpPr/>
          <p:nvPr/>
        </p:nvSpPr>
        <p:spPr>
          <a:xfrm>
            <a:off x="4390667" y="3084095"/>
            <a:ext cx="83855" cy="22814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: Rounded Corners 8 2 3 2">
            <a:extLst>
              <a:ext uri="{FF2B5EF4-FFF2-40B4-BE49-F238E27FC236}">
                <a16:creationId xmlns:a16="http://schemas.microsoft.com/office/drawing/2014/main" id="{C73BC922-4B46-4C4A-B775-C7CE7973246C}"/>
              </a:ext>
            </a:extLst>
          </p:cNvPr>
          <p:cNvSpPr/>
          <p:nvPr/>
        </p:nvSpPr>
        <p:spPr>
          <a:xfrm>
            <a:off x="4390667" y="3795711"/>
            <a:ext cx="83855" cy="22814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: Rounded Corners 8 2 3 2">
            <a:extLst>
              <a:ext uri="{FF2B5EF4-FFF2-40B4-BE49-F238E27FC236}">
                <a16:creationId xmlns:a16="http://schemas.microsoft.com/office/drawing/2014/main" id="{4C024409-946F-4109-9F18-0E47B7124314}"/>
              </a:ext>
            </a:extLst>
          </p:cNvPr>
          <p:cNvSpPr/>
          <p:nvPr/>
        </p:nvSpPr>
        <p:spPr>
          <a:xfrm>
            <a:off x="4390667" y="4489972"/>
            <a:ext cx="83855" cy="22814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A0C722B8-7193-4297-9554-5AAC07B95E4E}"/>
              </a:ext>
            </a:extLst>
          </p:cNvPr>
          <p:cNvSpPr txBox="1"/>
          <p:nvPr/>
        </p:nvSpPr>
        <p:spPr>
          <a:xfrm>
            <a:off x="4551636" y="3719920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solidFill>
                  <a:srgbClr val="CA151E"/>
                </a:solidFill>
              </a:rPr>
              <a:t>Not biased</a:t>
            </a:r>
            <a:endParaRPr lang="zh-CN" altLang="en-US" i="1" dirty="0">
              <a:solidFill>
                <a:srgbClr val="CA151E"/>
              </a:solidFill>
            </a:endParaRPr>
          </a:p>
        </p:txBody>
      </p:sp>
      <p:sp>
        <p:nvSpPr>
          <p:cNvPr id="89" name="椭圆 88">
            <a:extLst>
              <a:ext uri="{FF2B5EF4-FFF2-40B4-BE49-F238E27FC236}">
                <a16:creationId xmlns:a16="http://schemas.microsoft.com/office/drawing/2014/main" id="{1CC2B657-BDBE-419D-9543-BA29C9471FBD}"/>
              </a:ext>
            </a:extLst>
          </p:cNvPr>
          <p:cNvSpPr/>
          <p:nvPr/>
        </p:nvSpPr>
        <p:spPr>
          <a:xfrm>
            <a:off x="4281557" y="2917145"/>
            <a:ext cx="302074" cy="1988802"/>
          </a:xfrm>
          <a:prstGeom prst="ellipse">
            <a:avLst/>
          </a:prstGeom>
          <a:noFill/>
          <a:ln>
            <a:solidFill>
              <a:srgbClr val="CA1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A2767535-A6C6-45C4-BF14-4A1279541478}"/>
              </a:ext>
            </a:extLst>
          </p:cNvPr>
          <p:cNvSpPr/>
          <p:nvPr/>
        </p:nvSpPr>
        <p:spPr>
          <a:xfrm>
            <a:off x="2425487" y="2917145"/>
            <a:ext cx="515290" cy="1988802"/>
          </a:xfrm>
          <a:prstGeom prst="ellipse">
            <a:avLst/>
          </a:prstGeom>
          <a:noFill/>
          <a:ln>
            <a:solidFill>
              <a:srgbClr val="CA1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833A88DA-CCC5-449D-991C-48C9F37538D8}"/>
              </a:ext>
            </a:extLst>
          </p:cNvPr>
          <p:cNvSpPr txBox="1"/>
          <p:nvPr/>
        </p:nvSpPr>
        <p:spPr>
          <a:xfrm>
            <a:off x="1628307" y="371992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solidFill>
                  <a:srgbClr val="CA151E"/>
                </a:solidFill>
              </a:rPr>
              <a:t>Biased</a:t>
            </a:r>
            <a:endParaRPr lang="zh-CN" altLang="en-US" i="1" dirty="0">
              <a:solidFill>
                <a:srgbClr val="CA15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315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A0C9B-454E-457D-891A-3DBE98B8C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8921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 Personalized FL (pFL)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89D718C-B6CE-4C0F-A579-B3367D0E7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8862"/>
            <a:ext cx="10515600" cy="5028101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pFL methods learn personalized modules, but</a:t>
            </a:r>
          </a:p>
          <a:p>
            <a:r>
              <a:rPr lang="en-US" altLang="zh-CN" sz="2000" dirty="0"/>
              <a:t>feature extractors are still trained with only biased local data domains </a:t>
            </a:r>
            <a:r>
              <a:rPr lang="en-US" altLang="zh-CN" sz="2000" i="1" dirty="0"/>
              <a:t>on clients</a:t>
            </a:r>
            <a:r>
              <a:rPr lang="en-US" altLang="zh-CN" sz="2000" dirty="0"/>
              <a:t>, leading to</a:t>
            </a:r>
          </a:p>
          <a:p>
            <a:r>
              <a:rPr lang="en-US" altLang="zh-CN" sz="2000" b="1" i="1" dirty="0"/>
              <a:t>representation bias </a:t>
            </a:r>
            <a:r>
              <a:rPr lang="en-US" altLang="zh-CN" sz="2000" dirty="0"/>
              <a:t>and </a:t>
            </a:r>
            <a:r>
              <a:rPr lang="en-US" altLang="zh-CN" sz="2000" b="1" i="1" dirty="0"/>
              <a:t>representation degeneration </a:t>
            </a:r>
            <a:r>
              <a:rPr lang="en-US" altLang="zh-CN" sz="2000" dirty="0"/>
              <a:t>during local training.</a:t>
            </a:r>
          </a:p>
        </p:txBody>
      </p:sp>
      <p:sp>
        <p:nvSpPr>
          <p:cNvPr id="19" name="灯片编号占位符 3">
            <a:extLst>
              <a:ext uri="{FF2B5EF4-FFF2-40B4-BE49-F238E27FC236}">
                <a16:creationId xmlns:a16="http://schemas.microsoft.com/office/drawing/2014/main" id="{CB45517F-6DCE-CFB4-C12C-51EE8A967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CN" dirty="0"/>
              <a:t>Page </a:t>
            </a:r>
            <a:fld id="{B9CB7253-053E-4293-9D94-DA3ED8026ACF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9D974B09-B363-4556-BA81-B7C369E474CA}"/>
              </a:ext>
            </a:extLst>
          </p:cNvPr>
          <p:cNvSpPr/>
          <p:nvPr/>
        </p:nvSpPr>
        <p:spPr>
          <a:xfrm>
            <a:off x="7851573" y="2974292"/>
            <a:ext cx="833585" cy="461670"/>
          </a:xfrm>
          <a:prstGeom prst="roundRect">
            <a:avLst>
              <a:gd name="adj" fmla="val 11265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BE51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 dirty="0">
              <a:solidFill>
                <a:schemeClr val="tx1"/>
              </a:solidFill>
            </a:endParaRP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2F4F76AD-A0A7-424C-90E9-814BFA278188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7581494" y="3205127"/>
            <a:ext cx="270079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28AB222F-1858-42CB-A80F-1AA323CA5998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8688206" y="3198168"/>
            <a:ext cx="334276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94CDFB1E-E02B-4CAE-B2AC-2C8BB48A086B}"/>
              </a:ext>
            </a:extLst>
          </p:cNvPr>
          <p:cNvSpPr txBox="1"/>
          <p:nvPr/>
        </p:nvSpPr>
        <p:spPr>
          <a:xfrm>
            <a:off x="7850738" y="2967335"/>
            <a:ext cx="8374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Feature </a:t>
            </a:r>
            <a:r>
              <a:rPr lang="en-US" altLang="zh-CN" sz="1200" b="1" dirty="0"/>
              <a:t>E</a:t>
            </a:r>
            <a:r>
              <a:rPr lang="en-US" altLang="zh-CN" sz="1200" b="1" dirty="0">
                <a:solidFill>
                  <a:schemeClr val="tx1"/>
                </a:solidFill>
              </a:rPr>
              <a:t>xtractor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pic>
        <p:nvPicPr>
          <p:cNvPr id="53" name="Picture 17">
            <a:extLst>
              <a:ext uri="{FF2B5EF4-FFF2-40B4-BE49-F238E27FC236}">
                <a16:creationId xmlns:a16="http://schemas.microsoft.com/office/drawing/2014/main" id="{15A0336F-7C51-4E71-A499-205309F29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0350" y="2907856"/>
            <a:ext cx="521144" cy="521144"/>
          </a:xfrm>
          <a:prstGeom prst="rect">
            <a:avLst/>
          </a:prstGeom>
        </p:spPr>
      </p:pic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2EAF28F3-80D1-44BA-A7F8-9A20164875C4}"/>
              </a:ext>
            </a:extLst>
          </p:cNvPr>
          <p:cNvSpPr/>
          <p:nvPr/>
        </p:nvSpPr>
        <p:spPr>
          <a:xfrm>
            <a:off x="7851573" y="3680711"/>
            <a:ext cx="833585" cy="461670"/>
          </a:xfrm>
          <a:prstGeom prst="roundRect">
            <a:avLst>
              <a:gd name="adj" fmla="val 11265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4A8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 dirty="0">
              <a:solidFill>
                <a:schemeClr val="tx1"/>
              </a:solidFill>
            </a:endParaRP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46014A80-2A15-4BF8-BDC5-2457DBF17387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7581494" y="3911546"/>
            <a:ext cx="270079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3F6E59E5-98EB-4C16-80DD-A89A7E921961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8688206" y="3904587"/>
            <a:ext cx="334276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9848768E-952C-40C1-8B4A-21F6536BF2F2}"/>
              </a:ext>
            </a:extLst>
          </p:cNvPr>
          <p:cNvSpPr txBox="1"/>
          <p:nvPr/>
        </p:nvSpPr>
        <p:spPr>
          <a:xfrm>
            <a:off x="7850738" y="3673754"/>
            <a:ext cx="8374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Feature </a:t>
            </a:r>
            <a:r>
              <a:rPr lang="en-US" altLang="zh-CN" sz="1200" b="1" dirty="0"/>
              <a:t>E</a:t>
            </a:r>
            <a:r>
              <a:rPr lang="en-US" altLang="zh-CN" sz="1200" b="1" dirty="0">
                <a:solidFill>
                  <a:schemeClr val="tx1"/>
                </a:solidFill>
              </a:rPr>
              <a:t>xtractor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pic>
        <p:nvPicPr>
          <p:cNvPr id="58" name="Picture 17">
            <a:extLst>
              <a:ext uri="{FF2B5EF4-FFF2-40B4-BE49-F238E27FC236}">
                <a16:creationId xmlns:a16="http://schemas.microsoft.com/office/drawing/2014/main" id="{67886399-F9FB-4787-A390-93A9D84D27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3380" y="3614275"/>
            <a:ext cx="515084" cy="521144"/>
          </a:xfrm>
          <a:prstGeom prst="rect">
            <a:avLst/>
          </a:prstGeom>
        </p:spPr>
      </p:pic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F55ECAA8-9052-418B-9161-BE9763DA78FB}"/>
              </a:ext>
            </a:extLst>
          </p:cNvPr>
          <p:cNvSpPr/>
          <p:nvPr/>
        </p:nvSpPr>
        <p:spPr>
          <a:xfrm>
            <a:off x="7851573" y="4373209"/>
            <a:ext cx="833585" cy="461670"/>
          </a:xfrm>
          <a:prstGeom prst="roundRect">
            <a:avLst>
              <a:gd name="adj" fmla="val 11265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 dirty="0">
              <a:solidFill>
                <a:schemeClr val="tx1"/>
              </a:solidFill>
            </a:endParaRPr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9129BE19-2690-454A-A8F9-94D491B4F315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7581494" y="4604044"/>
            <a:ext cx="270079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6D9570F5-F72E-4BC3-8A80-0F11969A546A}"/>
              </a:ext>
            </a:extLst>
          </p:cNvPr>
          <p:cNvCxnSpPr>
            <a:cxnSpLocks/>
            <a:stCxn id="62" idx="3"/>
          </p:cNvCxnSpPr>
          <p:nvPr/>
        </p:nvCxnSpPr>
        <p:spPr>
          <a:xfrm>
            <a:off x="8688206" y="4597085"/>
            <a:ext cx="334276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2C4E46B2-3FF1-4AC1-A545-FF826F8A9046}"/>
              </a:ext>
            </a:extLst>
          </p:cNvPr>
          <p:cNvSpPr txBox="1"/>
          <p:nvPr/>
        </p:nvSpPr>
        <p:spPr>
          <a:xfrm>
            <a:off x="7850738" y="4366252"/>
            <a:ext cx="8374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Feature </a:t>
            </a:r>
            <a:r>
              <a:rPr lang="en-US" altLang="zh-CN" sz="1200" b="1" dirty="0"/>
              <a:t>E</a:t>
            </a:r>
            <a:r>
              <a:rPr lang="en-US" altLang="zh-CN" sz="1200" b="1" dirty="0">
                <a:solidFill>
                  <a:schemeClr val="tx1"/>
                </a:solidFill>
              </a:rPr>
              <a:t>xtractor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pic>
        <p:nvPicPr>
          <p:cNvPr id="63" name="Picture 17">
            <a:extLst>
              <a:ext uri="{FF2B5EF4-FFF2-40B4-BE49-F238E27FC236}">
                <a16:creationId xmlns:a16="http://schemas.microsoft.com/office/drawing/2014/main" id="{F0CC3630-657F-486A-9BD6-7FF4D85CA7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0350" y="4306773"/>
            <a:ext cx="521144" cy="521144"/>
          </a:xfrm>
          <a:prstGeom prst="rect">
            <a:avLst/>
          </a:prstGeom>
        </p:spPr>
      </p:pic>
      <p:sp>
        <p:nvSpPr>
          <p:cNvPr id="64" name="Rectangle: Rounded Corners 8 2 3 2">
            <a:extLst>
              <a:ext uri="{FF2B5EF4-FFF2-40B4-BE49-F238E27FC236}">
                <a16:creationId xmlns:a16="http://schemas.microsoft.com/office/drawing/2014/main" id="{5A901FE5-47DD-406F-A195-EAAC3233F6EB}"/>
              </a:ext>
            </a:extLst>
          </p:cNvPr>
          <p:cNvSpPr/>
          <p:nvPr/>
        </p:nvSpPr>
        <p:spPr>
          <a:xfrm>
            <a:off x="9022482" y="3084095"/>
            <a:ext cx="83855" cy="228144"/>
          </a:xfrm>
          <a:prstGeom prst="roundRect">
            <a:avLst>
              <a:gd name="adj" fmla="val 0"/>
            </a:avLst>
          </a:prstGeom>
          <a:solidFill>
            <a:srgbClr val="BE5108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: Rounded Corners 8 2 3 2">
            <a:extLst>
              <a:ext uri="{FF2B5EF4-FFF2-40B4-BE49-F238E27FC236}">
                <a16:creationId xmlns:a16="http://schemas.microsoft.com/office/drawing/2014/main" id="{4C7CC4A8-5DEC-4F60-B104-026283256297}"/>
              </a:ext>
            </a:extLst>
          </p:cNvPr>
          <p:cNvSpPr/>
          <p:nvPr/>
        </p:nvSpPr>
        <p:spPr>
          <a:xfrm>
            <a:off x="9022482" y="3795711"/>
            <a:ext cx="83855" cy="228144"/>
          </a:xfrm>
          <a:prstGeom prst="roundRect">
            <a:avLst>
              <a:gd name="adj" fmla="val 0"/>
            </a:avLst>
          </a:prstGeom>
          <a:solidFill>
            <a:srgbClr val="4A8522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: Rounded Corners 8 2 3 2">
            <a:extLst>
              <a:ext uri="{FF2B5EF4-FFF2-40B4-BE49-F238E27FC236}">
                <a16:creationId xmlns:a16="http://schemas.microsoft.com/office/drawing/2014/main" id="{6A000E94-66A4-46AC-BB7A-FD49022D4296}"/>
              </a:ext>
            </a:extLst>
          </p:cNvPr>
          <p:cNvSpPr/>
          <p:nvPr/>
        </p:nvSpPr>
        <p:spPr>
          <a:xfrm>
            <a:off x="9022482" y="4489972"/>
            <a:ext cx="83855" cy="228144"/>
          </a:xfrm>
          <a:prstGeom prst="roundRect">
            <a:avLst>
              <a:gd name="adj" fmla="val 0"/>
            </a:avLst>
          </a:prstGeom>
          <a:solidFill>
            <a:srgbClr val="2E6CA4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8FC11EBD-0E33-415C-8964-5AA63E587F10}"/>
              </a:ext>
            </a:extLst>
          </p:cNvPr>
          <p:cNvSpPr txBox="1"/>
          <p:nvPr/>
        </p:nvSpPr>
        <p:spPr>
          <a:xfrm>
            <a:off x="9183451" y="371992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solidFill>
                  <a:srgbClr val="CA151E"/>
                </a:solidFill>
              </a:rPr>
              <a:t>Biased</a:t>
            </a:r>
            <a:endParaRPr lang="zh-CN" altLang="en-US" i="1" dirty="0">
              <a:solidFill>
                <a:srgbClr val="CA151E"/>
              </a:solidFill>
            </a:endParaRP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E275C54E-18E6-4588-97EF-31F1CAC7705A}"/>
              </a:ext>
            </a:extLst>
          </p:cNvPr>
          <p:cNvSpPr/>
          <p:nvPr/>
        </p:nvSpPr>
        <p:spPr>
          <a:xfrm>
            <a:off x="8913372" y="2917145"/>
            <a:ext cx="302074" cy="1988802"/>
          </a:xfrm>
          <a:prstGeom prst="ellipse">
            <a:avLst/>
          </a:prstGeom>
          <a:noFill/>
          <a:ln>
            <a:solidFill>
              <a:srgbClr val="CA1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F1CA1ED-ADBF-41E4-9C4B-C8C3D5900C86}"/>
              </a:ext>
            </a:extLst>
          </p:cNvPr>
          <p:cNvSpPr txBox="1"/>
          <p:nvPr/>
        </p:nvSpPr>
        <p:spPr>
          <a:xfrm>
            <a:off x="2412550" y="4976739"/>
            <a:ext cx="2134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Before local training</a:t>
            </a:r>
            <a:endParaRPr lang="zh-CN" altLang="en-US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F5E27D10-42CB-4169-B141-1D1454504DD3}"/>
              </a:ext>
            </a:extLst>
          </p:cNvPr>
          <p:cNvSpPr txBox="1"/>
          <p:nvPr/>
        </p:nvSpPr>
        <p:spPr>
          <a:xfrm>
            <a:off x="7612662" y="4976739"/>
            <a:ext cx="1990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After local training</a:t>
            </a:r>
            <a:endParaRPr lang="zh-CN" altLang="en-US" dirty="0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B2D8EB37-0824-4FE9-8FB0-0BD6F90B7130}"/>
              </a:ext>
            </a:extLst>
          </p:cNvPr>
          <p:cNvSpPr/>
          <p:nvPr/>
        </p:nvSpPr>
        <p:spPr>
          <a:xfrm>
            <a:off x="3219758" y="2974292"/>
            <a:ext cx="833585" cy="461670"/>
          </a:xfrm>
          <a:prstGeom prst="roundRect">
            <a:avLst>
              <a:gd name="adj" fmla="val 11265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 dirty="0">
              <a:solidFill>
                <a:schemeClr val="tx1"/>
              </a:solidFill>
            </a:endParaRPr>
          </a:p>
        </p:txBody>
      </p: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34FC9E99-5D33-4B6C-9E60-4FD8EBA8D389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2949679" y="3205127"/>
            <a:ext cx="270079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169A516B-AC72-4F33-BC83-C3FAB754F984}"/>
              </a:ext>
            </a:extLst>
          </p:cNvPr>
          <p:cNvCxnSpPr>
            <a:cxnSpLocks/>
            <a:stCxn id="73" idx="3"/>
          </p:cNvCxnSpPr>
          <p:nvPr/>
        </p:nvCxnSpPr>
        <p:spPr>
          <a:xfrm>
            <a:off x="4056391" y="3198168"/>
            <a:ext cx="334276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B78888DA-2117-4E00-BC27-FD598A8608EE}"/>
              </a:ext>
            </a:extLst>
          </p:cNvPr>
          <p:cNvSpPr txBox="1"/>
          <p:nvPr/>
        </p:nvSpPr>
        <p:spPr>
          <a:xfrm>
            <a:off x="3218923" y="2967335"/>
            <a:ext cx="8374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Feature </a:t>
            </a:r>
            <a:r>
              <a:rPr lang="en-US" altLang="zh-CN" sz="1200" b="1" dirty="0"/>
              <a:t>E</a:t>
            </a:r>
            <a:r>
              <a:rPr lang="en-US" altLang="zh-CN" sz="1200" b="1" dirty="0">
                <a:solidFill>
                  <a:schemeClr val="tx1"/>
                </a:solidFill>
              </a:rPr>
              <a:t>xtractor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pic>
        <p:nvPicPr>
          <p:cNvPr id="74" name="Picture 17">
            <a:extLst>
              <a:ext uri="{FF2B5EF4-FFF2-40B4-BE49-F238E27FC236}">
                <a16:creationId xmlns:a16="http://schemas.microsoft.com/office/drawing/2014/main" id="{AEC612E5-AA2E-440B-825B-0FEEC7DEE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8535" y="2907856"/>
            <a:ext cx="521144" cy="521144"/>
          </a:xfrm>
          <a:prstGeom prst="rect">
            <a:avLst/>
          </a:prstGeom>
        </p:spPr>
      </p:pic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9D772020-4D8C-43AC-B726-131C6B9A0A30}"/>
              </a:ext>
            </a:extLst>
          </p:cNvPr>
          <p:cNvSpPr/>
          <p:nvPr/>
        </p:nvSpPr>
        <p:spPr>
          <a:xfrm>
            <a:off x="3219758" y="3680711"/>
            <a:ext cx="833585" cy="461670"/>
          </a:xfrm>
          <a:prstGeom prst="roundRect">
            <a:avLst>
              <a:gd name="adj" fmla="val 11265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 dirty="0">
              <a:solidFill>
                <a:schemeClr val="tx1"/>
              </a:solidFill>
            </a:endParaRPr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C5699B94-525B-4892-BE8D-8FAA29370557}"/>
              </a:ext>
            </a:extLst>
          </p:cNvPr>
          <p:cNvCxnSpPr>
            <a:cxnSpLocks/>
            <a:endCxn id="75" idx="1"/>
          </p:cNvCxnSpPr>
          <p:nvPr/>
        </p:nvCxnSpPr>
        <p:spPr>
          <a:xfrm>
            <a:off x="2949679" y="3911546"/>
            <a:ext cx="270079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18E4AA95-8F0C-46E7-82E0-7EDB9449C04B}"/>
              </a:ext>
            </a:extLst>
          </p:cNvPr>
          <p:cNvCxnSpPr>
            <a:cxnSpLocks/>
            <a:stCxn id="78" idx="3"/>
          </p:cNvCxnSpPr>
          <p:nvPr/>
        </p:nvCxnSpPr>
        <p:spPr>
          <a:xfrm>
            <a:off x="4056391" y="3904587"/>
            <a:ext cx="334276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>
            <a:extLst>
              <a:ext uri="{FF2B5EF4-FFF2-40B4-BE49-F238E27FC236}">
                <a16:creationId xmlns:a16="http://schemas.microsoft.com/office/drawing/2014/main" id="{5960C2C4-A52E-4697-AD24-C85B935A9301}"/>
              </a:ext>
            </a:extLst>
          </p:cNvPr>
          <p:cNvSpPr txBox="1"/>
          <p:nvPr/>
        </p:nvSpPr>
        <p:spPr>
          <a:xfrm>
            <a:off x="3218923" y="3673754"/>
            <a:ext cx="8374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Feature </a:t>
            </a:r>
            <a:r>
              <a:rPr lang="en-US" altLang="zh-CN" sz="1200" b="1" dirty="0"/>
              <a:t>E</a:t>
            </a:r>
            <a:r>
              <a:rPr lang="en-US" altLang="zh-CN" sz="1200" b="1" dirty="0">
                <a:solidFill>
                  <a:schemeClr val="tx1"/>
                </a:solidFill>
              </a:rPr>
              <a:t>xtractor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pic>
        <p:nvPicPr>
          <p:cNvPr id="79" name="Picture 17">
            <a:extLst>
              <a:ext uri="{FF2B5EF4-FFF2-40B4-BE49-F238E27FC236}">
                <a16:creationId xmlns:a16="http://schemas.microsoft.com/office/drawing/2014/main" id="{133B8E0F-616E-48B7-9791-C1FDB19F22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1565" y="3614275"/>
            <a:ext cx="515084" cy="521144"/>
          </a:xfrm>
          <a:prstGeom prst="rect">
            <a:avLst/>
          </a:prstGeom>
        </p:spPr>
      </p:pic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EDE436DF-4D9C-4166-8E3F-49FC2E8FC8A0}"/>
              </a:ext>
            </a:extLst>
          </p:cNvPr>
          <p:cNvSpPr/>
          <p:nvPr/>
        </p:nvSpPr>
        <p:spPr>
          <a:xfrm>
            <a:off x="3219758" y="4373209"/>
            <a:ext cx="833585" cy="461670"/>
          </a:xfrm>
          <a:prstGeom prst="roundRect">
            <a:avLst>
              <a:gd name="adj" fmla="val 11265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 dirty="0">
              <a:solidFill>
                <a:schemeClr val="tx1"/>
              </a:solidFill>
            </a:endParaRPr>
          </a:p>
        </p:txBody>
      </p: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E1FAB17F-6F5C-415F-B135-0C45A24FA271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2949679" y="4604044"/>
            <a:ext cx="270079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D3F488C3-0AD9-42DC-8734-F85B859D5DE8}"/>
              </a:ext>
            </a:extLst>
          </p:cNvPr>
          <p:cNvCxnSpPr>
            <a:cxnSpLocks/>
            <a:stCxn id="83" idx="3"/>
          </p:cNvCxnSpPr>
          <p:nvPr/>
        </p:nvCxnSpPr>
        <p:spPr>
          <a:xfrm>
            <a:off x="4056391" y="4597085"/>
            <a:ext cx="334276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>
            <a:extLst>
              <a:ext uri="{FF2B5EF4-FFF2-40B4-BE49-F238E27FC236}">
                <a16:creationId xmlns:a16="http://schemas.microsoft.com/office/drawing/2014/main" id="{E7018483-3AA2-4615-9EE4-7A845673D574}"/>
              </a:ext>
            </a:extLst>
          </p:cNvPr>
          <p:cNvSpPr txBox="1"/>
          <p:nvPr/>
        </p:nvSpPr>
        <p:spPr>
          <a:xfrm>
            <a:off x="3218923" y="4366252"/>
            <a:ext cx="8374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Feature </a:t>
            </a:r>
            <a:r>
              <a:rPr lang="en-US" altLang="zh-CN" sz="1200" b="1" dirty="0"/>
              <a:t>E</a:t>
            </a:r>
            <a:r>
              <a:rPr lang="en-US" altLang="zh-CN" sz="1200" b="1" dirty="0">
                <a:solidFill>
                  <a:schemeClr val="tx1"/>
                </a:solidFill>
              </a:rPr>
              <a:t>xtractor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pic>
        <p:nvPicPr>
          <p:cNvPr id="84" name="Picture 17">
            <a:extLst>
              <a:ext uri="{FF2B5EF4-FFF2-40B4-BE49-F238E27FC236}">
                <a16:creationId xmlns:a16="http://schemas.microsoft.com/office/drawing/2014/main" id="{F7B1E0F6-17F7-4FF6-9467-F5FD363354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8535" y="4306773"/>
            <a:ext cx="521144" cy="521144"/>
          </a:xfrm>
          <a:prstGeom prst="rect">
            <a:avLst/>
          </a:prstGeom>
        </p:spPr>
      </p:pic>
      <p:sp>
        <p:nvSpPr>
          <p:cNvPr id="85" name="Rectangle: Rounded Corners 8 2 3 2">
            <a:extLst>
              <a:ext uri="{FF2B5EF4-FFF2-40B4-BE49-F238E27FC236}">
                <a16:creationId xmlns:a16="http://schemas.microsoft.com/office/drawing/2014/main" id="{B5AC5DC6-D1B1-48B3-82AF-CE083F1A5B81}"/>
              </a:ext>
            </a:extLst>
          </p:cNvPr>
          <p:cNvSpPr/>
          <p:nvPr/>
        </p:nvSpPr>
        <p:spPr>
          <a:xfrm>
            <a:off x="4390667" y="3084095"/>
            <a:ext cx="83855" cy="22814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: Rounded Corners 8 2 3 2">
            <a:extLst>
              <a:ext uri="{FF2B5EF4-FFF2-40B4-BE49-F238E27FC236}">
                <a16:creationId xmlns:a16="http://schemas.microsoft.com/office/drawing/2014/main" id="{C73BC922-4B46-4C4A-B775-C7CE7973246C}"/>
              </a:ext>
            </a:extLst>
          </p:cNvPr>
          <p:cNvSpPr/>
          <p:nvPr/>
        </p:nvSpPr>
        <p:spPr>
          <a:xfrm>
            <a:off x="4390667" y="3795711"/>
            <a:ext cx="83855" cy="22814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: Rounded Corners 8 2 3 2">
            <a:extLst>
              <a:ext uri="{FF2B5EF4-FFF2-40B4-BE49-F238E27FC236}">
                <a16:creationId xmlns:a16="http://schemas.microsoft.com/office/drawing/2014/main" id="{4C024409-946F-4109-9F18-0E47B7124314}"/>
              </a:ext>
            </a:extLst>
          </p:cNvPr>
          <p:cNvSpPr/>
          <p:nvPr/>
        </p:nvSpPr>
        <p:spPr>
          <a:xfrm>
            <a:off x="4390667" y="4489972"/>
            <a:ext cx="83855" cy="22814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A0C722B8-7193-4297-9554-5AAC07B95E4E}"/>
              </a:ext>
            </a:extLst>
          </p:cNvPr>
          <p:cNvSpPr txBox="1"/>
          <p:nvPr/>
        </p:nvSpPr>
        <p:spPr>
          <a:xfrm>
            <a:off x="4551636" y="3719920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solidFill>
                  <a:srgbClr val="CA151E"/>
                </a:solidFill>
              </a:rPr>
              <a:t>Not biased</a:t>
            </a:r>
            <a:endParaRPr lang="zh-CN" altLang="en-US" i="1" dirty="0">
              <a:solidFill>
                <a:srgbClr val="CA151E"/>
              </a:solidFill>
            </a:endParaRPr>
          </a:p>
        </p:txBody>
      </p:sp>
      <p:sp>
        <p:nvSpPr>
          <p:cNvPr id="89" name="椭圆 88">
            <a:extLst>
              <a:ext uri="{FF2B5EF4-FFF2-40B4-BE49-F238E27FC236}">
                <a16:creationId xmlns:a16="http://schemas.microsoft.com/office/drawing/2014/main" id="{1CC2B657-BDBE-419D-9543-BA29C9471FBD}"/>
              </a:ext>
            </a:extLst>
          </p:cNvPr>
          <p:cNvSpPr/>
          <p:nvPr/>
        </p:nvSpPr>
        <p:spPr>
          <a:xfrm>
            <a:off x="4281557" y="2917145"/>
            <a:ext cx="302074" cy="1988802"/>
          </a:xfrm>
          <a:prstGeom prst="ellipse">
            <a:avLst/>
          </a:prstGeom>
          <a:noFill/>
          <a:ln>
            <a:solidFill>
              <a:srgbClr val="CA1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A2767535-A6C6-45C4-BF14-4A1279541478}"/>
              </a:ext>
            </a:extLst>
          </p:cNvPr>
          <p:cNvSpPr/>
          <p:nvPr/>
        </p:nvSpPr>
        <p:spPr>
          <a:xfrm>
            <a:off x="2425487" y="2917145"/>
            <a:ext cx="515290" cy="1988802"/>
          </a:xfrm>
          <a:prstGeom prst="ellipse">
            <a:avLst/>
          </a:prstGeom>
          <a:noFill/>
          <a:ln>
            <a:solidFill>
              <a:srgbClr val="CA1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833A88DA-CCC5-449D-991C-48C9F37538D8}"/>
              </a:ext>
            </a:extLst>
          </p:cNvPr>
          <p:cNvSpPr txBox="1"/>
          <p:nvPr/>
        </p:nvSpPr>
        <p:spPr>
          <a:xfrm>
            <a:off x="1628307" y="371992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solidFill>
                  <a:srgbClr val="CA151E"/>
                </a:solidFill>
              </a:rPr>
              <a:t>Biased</a:t>
            </a:r>
            <a:endParaRPr lang="zh-CN" altLang="en-US" i="1" dirty="0">
              <a:solidFill>
                <a:srgbClr val="CA151E"/>
              </a:solidFill>
            </a:endParaRPr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72DDD585-9126-4CC2-818D-40E5688E9270}"/>
              </a:ext>
            </a:extLst>
          </p:cNvPr>
          <p:cNvSpPr/>
          <p:nvPr/>
        </p:nvSpPr>
        <p:spPr>
          <a:xfrm>
            <a:off x="7072878" y="2917145"/>
            <a:ext cx="515290" cy="1988802"/>
          </a:xfrm>
          <a:prstGeom prst="ellipse">
            <a:avLst/>
          </a:prstGeom>
          <a:noFill/>
          <a:ln>
            <a:solidFill>
              <a:srgbClr val="CA1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58CDDD6D-3CA9-4CD1-9E4D-E0FE5406E5CF}"/>
              </a:ext>
            </a:extLst>
          </p:cNvPr>
          <p:cNvSpPr txBox="1"/>
          <p:nvPr/>
        </p:nvSpPr>
        <p:spPr>
          <a:xfrm>
            <a:off x="6275698" y="371992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solidFill>
                  <a:srgbClr val="CA151E"/>
                </a:solidFill>
              </a:rPr>
              <a:t>Biased</a:t>
            </a:r>
            <a:endParaRPr lang="zh-CN" altLang="en-US" i="1" dirty="0">
              <a:solidFill>
                <a:srgbClr val="CA15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8160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17.99772"/>
  <p:tag name="ORIGINALWIDTH" val="24.74693"/>
  <p:tag name="OUTPUTTYPE" val="PNG"/>
  <p:tag name="IGUANATEXVERSION" val="160"/>
  <p:tag name="LATEXADDIN" val="\documentclass{article}&#10;\usepackage{amsthm,amsmath,amssymb}&#10;\usepackage{bm}&#10;\pagestyle{empty}&#10;\begin{document}&#10;&#10;${\bm z}_i$&#10;&#10;\end{document}"/>
  <p:tag name="IGUANATEXSIZE" val="18"/>
  <p:tag name="IGUANATEXCURSOR" val="122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32.99591"/>
  <p:tag name="ORIGINALWIDTH" val="29.99622"/>
  <p:tag name="OUTPUTTYPE" val="PNG"/>
  <p:tag name="IGUANATEXVERSION" val="160"/>
  <p:tag name="LATEXADDIN" val="\documentclass{article}&#10;\usepackage{amsthm,amsmath,amssymb}&#10;\usepackage{bm}&#10;\pagestyle{empty}&#10;\begin{document}&#10;&#10;$\bar{\bm z}^p_i$&#10;&#10;\end{document}"/>
  <p:tag name="IGUANATEXSIZE" val="18"/>
  <p:tag name="IGUANATEXCURSOR" val="128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32.99591"/>
  <p:tag name="ORIGINALWIDTH" val="29.24638"/>
  <p:tag name="OUTPUTTYPE" val="PNG"/>
  <p:tag name="IGUANATEXVERSION" val="160"/>
  <p:tag name="LATEXADDIN" val="\documentclass{article}&#10;\usepackage{amsthm,amsmath,amssymb}&#10;\usepackage{bm}&#10;\pagestyle{empty}&#10;\begin{document}&#10;&#10;${\bm z}^g_i$&#10;&#10;\end{document}"/>
  <p:tag name="IGUANATEXSIZE" val="18"/>
  <p:tag name="IGUANATEXCURSOR" val="141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32.99591"/>
  <p:tag name="ORIGINALWIDTH" val="29.24638"/>
  <p:tag name="OUTPUTTYPE" val="PNG"/>
  <p:tag name="IGUANATEXVERSION" val="160"/>
  <p:tag name="LATEXADDIN" val="\documentclass{article}&#10;\usepackage{amsthm,amsmath,amssymb}&#10;\usepackage{bm}&#10;\pagestyle{empty}&#10;\begin{document}&#10;&#10;${\bm z}^g_i$&#10;&#10;\end{document}"/>
  <p:tag name="IGUANATEXSIZE" val="18"/>
  <p:tag name="IGUANATEXCURSOR" val="141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17.99772"/>
  <p:tag name="ORIGINALWIDTH" val="24.74693"/>
  <p:tag name="OUTPUTTYPE" val="PNG"/>
  <p:tag name="IGUANATEXVERSION" val="160"/>
  <p:tag name="LATEXADDIN" val="\documentclass{article}&#10;\usepackage{amsthm,amsmath,amssymb}&#10;\usepackage{bm}&#10;\pagestyle{empty}&#10;\begin{document}&#10;&#10;${\bm z}_i$&#10;&#10;\end{document}"/>
  <p:tag name="IGUANATEXSIZE" val="18"/>
  <p:tag name="IGUANATEXCURSOR" val="122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32.99591"/>
  <p:tag name="ORIGINALWIDTH" val="29.99622"/>
  <p:tag name="OUTPUTTYPE" val="PNG"/>
  <p:tag name="IGUANATEXVERSION" val="160"/>
  <p:tag name="LATEXADDIN" val="\documentclass{article}&#10;\usepackage{amsthm,amsmath,amssymb}&#10;\usepackage{bm}&#10;\pagestyle{empty}&#10;\begin{document}&#10;&#10;$\bar{\bm z}^p_i$&#10;&#10;\end{document}"/>
  <p:tag name="IGUANATEXSIZE" val="18"/>
  <p:tag name="IGUANATEXCURSOR" val="128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95.23811"/>
  <p:tag name="OUTPUTTYPE" val="PNG"/>
  <p:tag name="IGUANATEXVERSION" val="160"/>
  <p:tag name="LATEXADDIN" val="\documentclass{article}&#10;\usepackage{amsmath}&#10;\pagestyle{empty}&#10;\begin{document}&#10;&#10;$\mathcal{X}$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73.9783"/>
  <p:tag name="OUTPUTTYPE" val="PNG"/>
  <p:tag name="IGUANATEXVERSION" val="160"/>
  <p:tag name="LATEXADDIN" val="\documentclass{article}&#10;\usepackage{amsmath}&#10;\pagestyle{empty}&#10;\begin{document}&#10;&#10;$\triangle^\mathcal{Y}$&#10;&#10;\end{document}"/>
  <p:tag name="IGUANATEXSIZE" val="20"/>
  <p:tag name="IGUANATEXCURSOR" val="103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32.99591"/>
  <p:tag name="ORIGINALWIDTH" val="29.99622"/>
  <p:tag name="OUTPUTTYPE" val="PNG"/>
  <p:tag name="IGUANATEXVERSION" val="160"/>
  <p:tag name="LATEXADDIN" val="\documentclass{article}&#10;\usepackage{amsthm,amsmath,amssymb}&#10;\usepackage{bm}&#10;\pagestyle{empty}&#10;\begin{document}&#10;&#10;$\bar{\bm z}^p_i$&#10;&#10;\end{document}"/>
  <p:tag name="IGUANATEXSIZE" val="18"/>
  <p:tag name="IGUANATEXCURSOR" val="128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32.99591"/>
  <p:tag name="ORIGINALWIDTH" val="29.24638"/>
  <p:tag name="OUTPUTTYPE" val="PNG"/>
  <p:tag name="IGUANATEXVERSION" val="160"/>
  <p:tag name="LATEXADDIN" val="\documentclass{article}&#10;\usepackage{amsthm,amsmath,amssymb}&#10;\usepackage{bm}&#10;\pagestyle{empty}&#10;\begin{document}&#10;&#10;${\bm z}^g_i$&#10;&#10;\end{document}"/>
  <p:tag name="IGUANATEXSIZE" val="18"/>
  <p:tag name="IGUANATEXCURSOR" val="141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32.99591"/>
  <p:tag name="ORIGINALWIDTH" val="29.99622"/>
  <p:tag name="OUTPUTTYPE" val="PNG"/>
  <p:tag name="IGUANATEXVERSION" val="160"/>
  <p:tag name="LATEXADDIN" val="\documentclass{article}&#10;\usepackage{amsthm,amsmath,amssymb}&#10;\usepackage{bm}&#10;\pagestyle{empty}&#10;\begin{document}&#10;&#10;$\bar{\bm z}^p_i$&#10;&#10;\end{document}"/>
  <p:tag name="IGUANATEXSIZE" val="18"/>
  <p:tag name="IGUANATEXCURSOR" val="128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95.23811"/>
  <p:tag name="OUTPUTTYPE" val="PNG"/>
  <p:tag name="IGUANATEXVERSION" val="160"/>
  <p:tag name="LATEXADDIN" val="\documentclass{article}&#10;\usepackage{amsmath}&#10;\pagestyle{empty}&#10;\begin{document}&#10;&#10;$\mathcal{X}$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32.99591"/>
  <p:tag name="ORIGINALWIDTH" val="29.24638"/>
  <p:tag name="OUTPUTTYPE" val="PNG"/>
  <p:tag name="IGUANATEXVERSION" val="160"/>
  <p:tag name="LATEXADDIN" val="\documentclass{article}&#10;\usepackage{amsthm,amsmath,amssymb}&#10;\usepackage{bm}&#10;\pagestyle{empty}&#10;\begin{document}&#10;&#10;${\bm z}^g_i$&#10;&#10;\end{document}"/>
  <p:tag name="IGUANATEXSIZE" val="18"/>
  <p:tag name="IGUANATEXCURSOR" val="141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32.99591"/>
  <p:tag name="ORIGINALWIDTH" val="29.99622"/>
  <p:tag name="OUTPUTTYPE" val="PNG"/>
  <p:tag name="IGUANATEXVERSION" val="160"/>
  <p:tag name="LATEXADDIN" val="\documentclass{article}&#10;\usepackage{amsthm,amsmath,amssymb}&#10;\usepackage{bm}&#10;\pagestyle{empty}&#10;\begin{document}&#10;&#10;$\bar{\bm z}^p_i$&#10;&#10;\end{document}"/>
  <p:tag name="IGUANATEXSIZE" val="18"/>
  <p:tag name="IGUANATEXCURSOR" val="128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32.99591"/>
  <p:tag name="ORIGINALWIDTH" val="29.24638"/>
  <p:tag name="OUTPUTTYPE" val="PNG"/>
  <p:tag name="IGUANATEXVERSION" val="160"/>
  <p:tag name="LATEXADDIN" val="\documentclass{article}&#10;\usepackage{amsthm,amsmath,amssymb}&#10;\usepackage{bm}&#10;\pagestyle{empty}&#10;\begin{document}&#10;&#10;${\bm z}^g_i$&#10;&#10;\end{document}"/>
  <p:tag name="IGUANATEXSIZE" val="18"/>
  <p:tag name="IGUANATEXCURSOR" val="141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32.99591"/>
  <p:tag name="ORIGINALWIDTH" val="29.99622"/>
  <p:tag name="OUTPUTTYPE" val="PNG"/>
  <p:tag name="IGUANATEXVERSION" val="160"/>
  <p:tag name="LATEXADDIN" val="\documentclass{article}&#10;\usepackage{amsthm,amsmath,amssymb}&#10;\usepackage{bm}&#10;\pagestyle{empty}&#10;\begin{document}&#10;&#10;$\bar{\bm z}^p_i$&#10;&#10;\end{document}"/>
  <p:tag name="IGUANATEXSIZE" val="18"/>
  <p:tag name="IGUANATEXCURSOR" val="128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32.99591"/>
  <p:tag name="ORIGINALWIDTH" val="29.24638"/>
  <p:tag name="OUTPUTTYPE" val="PNG"/>
  <p:tag name="IGUANATEXVERSION" val="160"/>
  <p:tag name="LATEXADDIN" val="\documentclass{article}&#10;\usepackage{amsthm,amsmath,amssymb}&#10;\usepackage{bm}&#10;\pagestyle{empty}&#10;\begin{document}&#10;&#10;${\bm z}^g_i$&#10;&#10;\end{document}"/>
  <p:tag name="IGUANATEXSIZE" val="18"/>
  <p:tag name="IGUANATEXCURSOR" val="141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32.99591"/>
  <p:tag name="ORIGINALWIDTH" val="29.99622"/>
  <p:tag name="OUTPUTTYPE" val="PNG"/>
  <p:tag name="IGUANATEXVERSION" val="160"/>
  <p:tag name="LATEXADDIN" val="\documentclass{article}&#10;\usepackage{amsthm,amsmath,amssymb}&#10;\usepackage{bm}&#10;\pagestyle{empty}&#10;\begin{document}&#10;&#10;$\bar{\bm z}^p_i$&#10;&#10;\end{document}"/>
  <p:tag name="IGUANATEXSIZE" val="18"/>
  <p:tag name="IGUANATEXCURSOR" val="128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32.99591"/>
  <p:tag name="ORIGINALWIDTH" val="29.24638"/>
  <p:tag name="OUTPUTTYPE" val="PNG"/>
  <p:tag name="IGUANATEXVERSION" val="160"/>
  <p:tag name="LATEXADDIN" val="\documentclass{article}&#10;\usepackage{amsthm,amsmath,amssymb}&#10;\usepackage{bm}&#10;\pagestyle{empty}&#10;\begin{document}&#10;&#10;${\bm z}^g_i$&#10;&#10;\end{document}"/>
  <p:tag name="IGUANATEXSIZE" val="18"/>
  <p:tag name="IGUANATEXCURSOR" val="141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32.99591"/>
  <p:tag name="ORIGINALWIDTH" val="29.24638"/>
  <p:tag name="OUTPUTTYPE" val="PNG"/>
  <p:tag name="IGUANATEXVERSION" val="160"/>
  <p:tag name="LATEXADDIN" val="\documentclass{article}&#10;\usepackage{amsthm,amsmath,amssymb}&#10;\usepackage{bm}&#10;\pagestyle{empty}&#10;\begin{document}&#10;&#10;${\bm z}^g_i$&#10;&#10;\end{document}"/>
  <p:tag name="IGUANATEXSIZE" val="18"/>
  <p:tag name="IGUANATEXCURSOR" val="141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17.99772"/>
  <p:tag name="ORIGINALWIDTH" val="24.74693"/>
  <p:tag name="OUTPUTTYPE" val="PNG"/>
  <p:tag name="IGUANATEXVERSION" val="160"/>
  <p:tag name="LATEXADDIN" val="\documentclass{article}&#10;\usepackage{amsthm,amsmath,amssymb}&#10;\usepackage{bm}&#10;\pagestyle{empty}&#10;\begin{document}&#10;&#10;${\bm z}_i$&#10;&#10;\end{document}"/>
  <p:tag name="IGUANATEXSIZE" val="18"/>
  <p:tag name="IGUANATEXCURSOR" val="122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32.99591"/>
  <p:tag name="ORIGINALWIDTH" val="29.99622"/>
  <p:tag name="OUTPUTTYPE" val="PNG"/>
  <p:tag name="IGUANATEXVERSION" val="160"/>
  <p:tag name="LATEXADDIN" val="\documentclass{article}&#10;\usepackage{amsthm,amsmath,amssymb}&#10;\usepackage{bm}&#10;\pagestyle{empty}&#10;\begin{document}&#10;&#10;$\bar{\bm z}^p_i$&#10;&#10;\end{document}"/>
  <p:tag name="IGUANATEXSIZE" val="18"/>
  <p:tag name="IGUANATEXCURSOR" val="128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91.48859"/>
  <p:tag name="OUTPUTTYPE" val="PNG"/>
  <p:tag name="IGUANATEXVERSION" val="160"/>
  <p:tag name="LATEXADDIN" val="\documentclass{article}&#10;\usepackage{amsmath}&#10;\pagestyle{empty}&#10;\begin{document}&#10;&#10;$\mathcal{Z}$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95.23811"/>
  <p:tag name="OUTPUTTYPE" val="PNG"/>
  <p:tag name="IGUANATEXVERSION" val="160"/>
  <p:tag name="LATEXADDIN" val="\documentclass{article}&#10;\usepackage{amsmath}&#10;\pagestyle{empty}&#10;\begin{document}&#10;&#10;$\mathcal{X}$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73.9783"/>
  <p:tag name="OUTPUTTYPE" val="PNG"/>
  <p:tag name="IGUANATEXVERSION" val="160"/>
  <p:tag name="LATEXADDIN" val="\documentclass{article}&#10;\usepackage{amsmath}&#10;\pagestyle{empty}&#10;\begin{document}&#10;&#10;$\triangle^\mathcal{Y}$&#10;&#10;\end{document}"/>
  <p:tag name="IGUANATEXSIZE" val="20"/>
  <p:tag name="IGUANATEXCURSOR" val="103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32.99591"/>
  <p:tag name="ORIGINALWIDTH" val="29.24638"/>
  <p:tag name="OUTPUTTYPE" val="PNG"/>
  <p:tag name="IGUANATEXVERSION" val="160"/>
  <p:tag name="LATEXADDIN" val="\documentclass{article}&#10;\usepackage{amsthm,amsmath,amssymb}&#10;\usepackage{bm}&#10;\pagestyle{empty}&#10;\begin{document}&#10;&#10;${\bm z}^g_i$&#10;&#10;\end{document}"/>
  <p:tag name="IGUANATEXSIZE" val="18"/>
  <p:tag name="IGUANATEXCURSOR" val="141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32.99591"/>
  <p:tag name="ORIGINALWIDTH" val="29.24638"/>
  <p:tag name="OUTPUTTYPE" val="PNG"/>
  <p:tag name="IGUANATEXVERSION" val="160"/>
  <p:tag name="LATEXADDIN" val="\documentclass{article}&#10;\usepackage{amsthm,amsmath,amssymb}&#10;\usepackage{bm}&#10;\pagestyle{empty}&#10;\begin{document}&#10;&#10;${\bm z}^g_i$&#10;&#10;\end{document}"/>
  <p:tag name="IGUANATEXSIZE" val="18"/>
  <p:tag name="IGUANATEXCURSOR" val="141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17.99772"/>
  <p:tag name="ORIGINALWIDTH" val="24.74693"/>
  <p:tag name="OUTPUTTYPE" val="PNG"/>
  <p:tag name="IGUANATEXVERSION" val="160"/>
  <p:tag name="LATEXADDIN" val="\documentclass{article}&#10;\usepackage{amsthm,amsmath,amssymb}&#10;\usepackage{bm}&#10;\pagestyle{empty}&#10;\begin{document}&#10;&#10;${\bm z}_i$&#10;&#10;\end{document}"/>
  <p:tag name="IGUANATEXSIZE" val="18"/>
  <p:tag name="IGUANATEXCURSOR" val="122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32.99591"/>
  <p:tag name="ORIGINALWIDTH" val="29.99622"/>
  <p:tag name="OUTPUTTYPE" val="PNG"/>
  <p:tag name="IGUANATEXVERSION" val="160"/>
  <p:tag name="LATEXADDIN" val="\documentclass{article}&#10;\usepackage{amsthm,amsmath,amssymb}&#10;\usepackage{bm}&#10;\pagestyle{empty}&#10;\begin{document}&#10;&#10;$\bar{\bm z}^p_i$&#10;&#10;\end{document}"/>
  <p:tag name="IGUANATEXSIZE" val="18"/>
  <p:tag name="IGUANATEXCURSOR" val="128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95.23811"/>
  <p:tag name="OUTPUTTYPE" val="PNG"/>
  <p:tag name="IGUANATEXVERSION" val="160"/>
  <p:tag name="LATEXADDIN" val="\documentclass{article}&#10;\usepackage{amsmath}&#10;\pagestyle{empty}&#10;\begin{document}&#10;&#10;$\mathcal{X}$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73.9783"/>
  <p:tag name="OUTPUTTYPE" val="PNG"/>
  <p:tag name="IGUANATEXVERSION" val="160"/>
  <p:tag name="LATEXADDIN" val="\documentclass{article}&#10;\usepackage{amsmath}&#10;\pagestyle{empty}&#10;\begin{document}&#10;&#10;$\triangle^\mathcal{Y}$&#10;&#10;\end{document}"/>
  <p:tag name="IGUANATEXSIZE" val="20"/>
  <p:tag name="IGUANATEXCURSOR" val="103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32.99591"/>
  <p:tag name="ORIGINALWIDTH" val="29.24638"/>
  <p:tag name="OUTPUTTYPE" val="PNG"/>
  <p:tag name="IGUANATEXVERSION" val="160"/>
  <p:tag name="LATEXADDIN" val="\documentclass{article}&#10;\usepackage{amsthm,amsmath,amssymb}&#10;\usepackage{bm}&#10;\pagestyle{empty}&#10;\begin{document}&#10;&#10;${\bm z}^g_i$&#10;&#10;\end{document}"/>
  <p:tag name="IGUANATEXSIZE" val="18"/>
  <p:tag name="IGUANATEXCURSOR" val="141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21.74724"/>
  <p:tag name="ORIGINALWIDTH" val="29.24638"/>
  <p:tag name="OUTPUTTYPE" val="PNG"/>
  <p:tag name="IGUANATEXVERSION" val="160"/>
  <p:tag name="LATEXADDIN" val="\documentclass{article}&#10;\usepackage{amsthm,amsmath,amssymb}&#10;\usepackage{bm}&#10;\pagestyle{empty}&#10;\begin{document}&#10;&#10;$\bar{{\bm z}}^g$&#10;&#10;\end{document}"/>
  <p:tag name="IGUANATEXSIZE" val="18"/>
  <p:tag name="IGUANATEXCURSOR" val="128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73.9783"/>
  <p:tag name="OUTPUTTYPE" val="PNG"/>
  <p:tag name="IGUANATEXVERSION" val="160"/>
  <p:tag name="LATEXADDIN" val="\documentclass{article}&#10;\usepackage{amsmath}&#10;\pagestyle{empty}&#10;\begin{document}&#10;&#10;$\triangle^\mathcal{Y}$&#10;&#10;\end{document}"/>
  <p:tag name="IGUANATEXSIZE" val="20"/>
  <p:tag name="IGUANATEXCURSOR" val="103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21.74724"/>
  <p:tag name="ORIGINALWIDTH" val="29.24638"/>
  <p:tag name="OUTPUTTYPE" val="PNG"/>
  <p:tag name="IGUANATEXVERSION" val="160"/>
  <p:tag name="LATEXADDIN" val="\documentclass{article}&#10;\usepackage{amsthm,amsmath,amssymb}&#10;\usepackage{bm}&#10;\pagestyle{empty}&#10;\begin{document}&#10;&#10;$\bar{{\bm z}}^g$&#10;&#10;\end{document}"/>
  <p:tag name="IGUANATEXSIZE" val="18"/>
  <p:tag name="IGUANATEXCURSOR" val="128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32.99591"/>
  <p:tag name="ORIGINALWIDTH" val="29.24638"/>
  <p:tag name="OUTPUTTYPE" val="PNG"/>
  <p:tag name="IGUANATEXVERSION" val="160"/>
  <p:tag name="LATEXADDIN" val="\documentclass{article}&#10;\usepackage{amsthm,amsmath,amssymb}&#10;\usepackage{bm}&#10;\pagestyle{empty}&#10;\begin{document}&#10;&#10;${\bm z}^g_i$&#10;&#10;\end{document}"/>
  <p:tag name="IGUANATEXSIZE" val="18"/>
  <p:tag name="IGUANATEXCURSOR" val="141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32.99591"/>
  <p:tag name="ORIGINALWIDTH" val="29.24638"/>
  <p:tag name="OUTPUTTYPE" val="PNG"/>
  <p:tag name="IGUANATEXVERSION" val="160"/>
  <p:tag name="LATEXADDIN" val="\documentclass{article}&#10;\usepackage{amsthm,amsmath,amssymb}&#10;\usepackage{bm}&#10;\pagestyle{empty}&#10;\begin{document}&#10;&#10;${\bm z}^g_i$&#10;&#10;\end{document}"/>
  <p:tag name="IGUANATEXSIZE" val="18"/>
  <p:tag name="IGUANATEXCURSOR" val="141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17.99772"/>
  <p:tag name="ORIGINALWIDTH" val="24.74693"/>
  <p:tag name="OUTPUTTYPE" val="PNG"/>
  <p:tag name="IGUANATEXVERSION" val="160"/>
  <p:tag name="LATEXADDIN" val="\documentclass{article}&#10;\usepackage{amsthm,amsmath,amssymb}&#10;\usepackage{bm}&#10;\pagestyle{empty}&#10;\begin{document}&#10;&#10;${\bm z}_i$&#10;&#10;\end{document}"/>
  <p:tag name="IGUANATEXSIZE" val="18"/>
  <p:tag name="IGUANATEXCURSOR" val="122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32.99591"/>
  <p:tag name="ORIGINALWIDTH" val="29.99622"/>
  <p:tag name="OUTPUTTYPE" val="PNG"/>
  <p:tag name="IGUANATEXVERSION" val="160"/>
  <p:tag name="LATEXADDIN" val="\documentclass{article}&#10;\usepackage{amsthm,amsmath,amssymb}&#10;\usepackage{bm}&#10;\pagestyle{empty}&#10;\begin{document}&#10;&#10;$\bar{\bm z}^p_i$&#10;&#10;\end{document}"/>
  <p:tag name="IGUANATEXSIZE" val="18"/>
  <p:tag name="IGUANATEXCURSOR" val="128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95.23811"/>
  <p:tag name="OUTPUTTYPE" val="PNG"/>
  <p:tag name="IGUANATEXVERSION" val="160"/>
  <p:tag name="LATEXADDIN" val="\documentclass{article}&#10;\usepackage{amsmath}&#10;\pagestyle{empty}&#10;\begin{document}&#10;&#10;$\mathcal{X}$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73.9783"/>
  <p:tag name="OUTPUTTYPE" val="PNG"/>
  <p:tag name="IGUANATEXVERSION" val="160"/>
  <p:tag name="LATEXADDIN" val="\documentclass{article}&#10;\usepackage{amsmath}&#10;\pagestyle{empty}&#10;\begin{document}&#10;&#10;$\triangle^\mathcal{Y}$&#10;&#10;\end{document}"/>
  <p:tag name="IGUANATEXSIZE" val="20"/>
  <p:tag name="IGUANATEXCURSOR" val="103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32.99591"/>
  <p:tag name="ORIGINALWIDTH" val="29.24638"/>
  <p:tag name="OUTPUTTYPE" val="PNG"/>
  <p:tag name="IGUANATEXVERSION" val="160"/>
  <p:tag name="LATEXADDIN" val="\documentclass{article}&#10;\usepackage{amsthm,amsmath,amssymb}&#10;\usepackage{bm}&#10;\pagestyle{empty}&#10;\begin{document}&#10;&#10;${\bm z}^g_i$&#10;&#10;\end{document}"/>
  <p:tag name="IGUANATEXSIZE" val="18"/>
  <p:tag name="IGUANATEXCURSOR" val="141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21.74724"/>
  <p:tag name="ORIGINALWIDTH" val="29.24638"/>
  <p:tag name="OUTPUTTYPE" val="PNG"/>
  <p:tag name="IGUANATEXVERSION" val="160"/>
  <p:tag name="LATEXADDIN" val="\documentclass{article}&#10;\usepackage{amsthm,amsmath,amssymb}&#10;\usepackage{bm}&#10;\pagestyle{empty}&#10;\begin{document}&#10;&#10;$\bar{{\bm z}}^g$&#10;&#10;\end{document}"/>
  <p:tag name="IGUANATEXSIZE" val="18"/>
  <p:tag name="IGUANATEXCURSOR" val="128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21.74724"/>
  <p:tag name="ORIGINALWIDTH" val="29.24638"/>
  <p:tag name="OUTPUTTYPE" val="PNG"/>
  <p:tag name="IGUANATEXVERSION" val="160"/>
  <p:tag name="LATEXADDIN" val="\documentclass{article}&#10;\usepackage{amsthm,amsmath,amssymb}&#10;\usepackage{bm}&#10;\pagestyle{empty}&#10;\begin{document}&#10;&#10;$\bar{{\bm z}}^g$&#10;&#10;\end{document}"/>
  <p:tag name="IGUANATEXSIZE" val="18"/>
  <p:tag name="IGUANATEXCURSOR" val="128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32.99591"/>
  <p:tag name="ORIGINALWIDTH" val="29.24638"/>
  <p:tag name="OUTPUTTYPE" val="PNG"/>
  <p:tag name="IGUANATEXVERSION" val="160"/>
  <p:tag name="LATEXADDIN" val="\documentclass{article}&#10;\usepackage{amsthm,amsmath,amssymb}&#10;\usepackage{bm}&#10;\pagestyle{empty}&#10;\begin{document}&#10;&#10;${\bm z}^g_i$&#10;&#10;\end{document}"/>
  <p:tag name="IGUANATEXSIZE" val="18"/>
  <p:tag name="IGUANATEXCURSOR" val="141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32.99591"/>
  <p:tag name="ORIGINALWIDTH" val="29.24638"/>
  <p:tag name="OUTPUTTYPE" val="PNG"/>
  <p:tag name="IGUANATEXVERSION" val="160"/>
  <p:tag name="LATEXADDIN" val="\documentclass{article}&#10;\usepackage{amsthm,amsmath,amssymb}&#10;\usepackage{bm}&#10;\pagestyle{empty}&#10;\begin{document}&#10;&#10;${\bm z}^g_i$&#10;&#10;\end{document}"/>
  <p:tag name="IGUANATEXSIZE" val="18"/>
  <p:tag name="IGUANATEXCURSOR" val="141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32.99591"/>
  <p:tag name="ORIGINALWIDTH" val="29.24638"/>
  <p:tag name="OUTPUTTYPE" val="PNG"/>
  <p:tag name="IGUANATEXVERSION" val="160"/>
  <p:tag name="LATEXADDIN" val="\documentclass{article}&#10;\usepackage{amsthm,amsmath,amssymb}&#10;\usepackage{bm}&#10;\pagestyle{empty}&#10;\begin{document}&#10;&#10;${\bm z}^g_i$&#10;&#10;\end{document}"/>
  <p:tag name="IGUANATEXSIZE" val="18"/>
  <p:tag name="IGUANATEXCURSOR" val="141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17.99772"/>
  <p:tag name="ORIGINALWIDTH" val="24.74693"/>
  <p:tag name="OUTPUTTYPE" val="PNG"/>
  <p:tag name="IGUANATEXVERSION" val="160"/>
  <p:tag name="LATEXADDIN" val="\documentclass{article}&#10;\usepackage{amsthm,amsmath,amssymb}&#10;\usepackage{bm}&#10;\pagestyle{empty}&#10;\begin{document}&#10;&#10;${\bm z}_i$&#10;&#10;\end{document}"/>
  <p:tag name="IGUANATEXSIZE" val="18"/>
  <p:tag name="IGUANATEXCURSOR" val="122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32.99591"/>
  <p:tag name="ORIGINALWIDTH" val="29.99622"/>
  <p:tag name="OUTPUTTYPE" val="PNG"/>
  <p:tag name="IGUANATEXVERSION" val="160"/>
  <p:tag name="LATEXADDIN" val="\documentclass{article}&#10;\usepackage{amsthm,amsmath,amssymb}&#10;\usepackage{bm}&#10;\pagestyle{empty}&#10;\begin{document}&#10;&#10;$\bar{\bm z}^p_i$&#10;&#10;\end{document}"/>
  <p:tag name="IGUANATEXSIZE" val="18"/>
  <p:tag name="IGUANATEXCURSOR" val="128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95.23811"/>
  <p:tag name="OUTPUTTYPE" val="PNG"/>
  <p:tag name="IGUANATEXVERSION" val="160"/>
  <p:tag name="LATEXADDIN" val="\documentclass{article}&#10;\usepackage{amsmath}&#10;\pagestyle{empty}&#10;\begin{document}&#10;&#10;$\mathcal{X}$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73.9783"/>
  <p:tag name="OUTPUTTYPE" val="PNG"/>
  <p:tag name="IGUANATEXVERSION" val="160"/>
  <p:tag name="LATEXADDIN" val="\documentclass{article}&#10;\usepackage{amsmath}&#10;\pagestyle{empty}&#10;\begin{document}&#10;&#10;$\triangle^\mathcal{Y}$&#10;&#10;\end{document}"/>
  <p:tag name="IGUANATEXSIZE" val="20"/>
  <p:tag name="IGUANATEXCURSOR" val="103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32.99591"/>
  <p:tag name="ORIGINALWIDTH" val="29.24638"/>
  <p:tag name="OUTPUTTYPE" val="PNG"/>
  <p:tag name="IGUANATEXVERSION" val="160"/>
  <p:tag name="LATEXADDIN" val="\documentclass{article}&#10;\usepackage{amsthm,amsmath,amssymb}&#10;\usepackage{bm}&#10;\pagestyle{empty}&#10;\begin{document}&#10;&#10;${\bm z}^g_i$&#10;&#10;\end{document}"/>
  <p:tag name="IGUANATEXSIZE" val="18"/>
  <p:tag name="IGUANATEXCURSOR" val="141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21.74724"/>
  <p:tag name="ORIGINALWIDTH" val="29.24638"/>
  <p:tag name="OUTPUTTYPE" val="PNG"/>
  <p:tag name="IGUANATEXVERSION" val="160"/>
  <p:tag name="LATEXADDIN" val="\documentclass{article}&#10;\usepackage{amsthm,amsmath,amssymb}&#10;\usepackage{bm}&#10;\pagestyle{empty}&#10;\begin{document}&#10;&#10;$\bar{{\bm z}}^g$&#10;&#10;\end{document}"/>
  <p:tag name="IGUANATEXSIZE" val="18"/>
  <p:tag name="IGUANATEXCURSOR" val="128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21.74724"/>
  <p:tag name="ORIGINALWIDTH" val="29.24638"/>
  <p:tag name="OUTPUTTYPE" val="PNG"/>
  <p:tag name="IGUANATEXVERSION" val="160"/>
  <p:tag name="LATEXADDIN" val="\documentclass{article}&#10;\usepackage{amsthm,amsmath,amssymb}&#10;\usepackage{bm}&#10;\pagestyle{empty}&#10;\begin{document}&#10;&#10;$\bar{{\bm z}}^g$&#10;&#10;\end{document}"/>
  <p:tag name="IGUANATEXSIZE" val="18"/>
  <p:tag name="IGUANATEXCURSOR" val="128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32.99591"/>
  <p:tag name="ORIGINALWIDTH" val="29.24638"/>
  <p:tag name="OUTPUTTYPE" val="PNG"/>
  <p:tag name="IGUANATEXVERSION" val="160"/>
  <p:tag name="LATEXADDIN" val="\documentclass{article}&#10;\usepackage{amsthm,amsmath,amssymb}&#10;\usepackage{bm}&#10;\pagestyle{empty}&#10;\begin{document}&#10;&#10;${\bm z}^g_i$&#10;&#10;\end{document}"/>
  <p:tag name="IGUANATEXSIZE" val="18"/>
  <p:tag name="IGUANATEXCURSOR" val="141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17.99772"/>
  <p:tag name="ORIGINALWIDTH" val="24.74693"/>
  <p:tag name="OUTPUTTYPE" val="PNG"/>
  <p:tag name="IGUANATEXVERSION" val="160"/>
  <p:tag name="LATEXADDIN" val="\documentclass{article}&#10;\usepackage{amsthm,amsmath,amssymb}&#10;\usepackage{bm}&#10;\pagestyle{empty}&#10;\begin{document}&#10;&#10;${\bm z}_i$&#10;&#10;\end{document}"/>
  <p:tag name="IGUANATEXSIZE" val="18"/>
  <p:tag name="IGUANATEXCURSOR" val="122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32.99591"/>
  <p:tag name="ORIGINALWIDTH" val="29.24638"/>
  <p:tag name="OUTPUTTYPE" val="PNG"/>
  <p:tag name="IGUANATEXVERSION" val="160"/>
  <p:tag name="LATEXADDIN" val="\documentclass{article}&#10;\usepackage{amsthm,amsmath,amssymb}&#10;\usepackage{bm}&#10;\pagestyle{empty}&#10;\begin{document}&#10;&#10;${\bm z}^g_i$&#10;&#10;\end{document}"/>
  <p:tag name="IGUANATEXSIZE" val="18"/>
  <p:tag name="IGUANATEXCURSOR" val="141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21.74724"/>
  <p:tag name="ORIGINALWIDTH" val="29.24638"/>
  <p:tag name="OUTPUTTYPE" val="PNG"/>
  <p:tag name="IGUANATEXVERSION" val="160"/>
  <p:tag name="LATEXADDIN" val="\documentclass{article}&#10;\usepackage{amsthm,amsmath,amssymb}&#10;\usepackage{bm}&#10;\pagestyle{empty}&#10;\begin{document}&#10;&#10;$\bar{{\bm z}}^g$&#10;&#10;\end{document}"/>
  <p:tag name="IGUANATEXSIZE" val="18"/>
  <p:tag name="IGUANATEXCURSOR" val="128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32.99591"/>
  <p:tag name="ORIGINALWIDTH" val="29.24638"/>
  <p:tag name="OUTPUTTYPE" val="PNG"/>
  <p:tag name="IGUANATEXVERSION" val="160"/>
  <p:tag name="LATEXADDIN" val="\documentclass{article}&#10;\usepackage{amsthm,amsmath,amssymb}&#10;\usepackage{bm}&#10;\pagestyle{empty}&#10;\begin{document}&#10;&#10;${\bm z}^g_i$&#10;&#10;\end{document}"/>
  <p:tag name="IGUANATEXSIZE" val="18"/>
  <p:tag name="IGUANATEXCURSOR" val="141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32.99591"/>
  <p:tag name="ORIGINALWIDTH" val="29.24638"/>
  <p:tag name="OUTPUTTYPE" val="PNG"/>
  <p:tag name="IGUANATEXVERSION" val="160"/>
  <p:tag name="LATEXADDIN" val="\documentclass{article}&#10;\usepackage{amsthm,amsmath,amssymb}&#10;\usepackage{bm}&#10;\pagestyle{empty}&#10;\begin{document}&#10;&#10;${\bm z}^g_i$&#10;&#10;\end{document}"/>
  <p:tag name="IGUANATEXSIZE" val="18"/>
  <p:tag name="IGUANATEXCURSOR" val="141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21.74724"/>
  <p:tag name="ORIGINALWIDTH" val="29.24638"/>
  <p:tag name="OUTPUTTYPE" val="PNG"/>
  <p:tag name="IGUANATEXVERSION" val="160"/>
  <p:tag name="LATEXADDIN" val="\documentclass{article}&#10;\usepackage{amsthm,amsmath,amssymb}&#10;\usepackage{bm}&#10;\pagestyle{empty}&#10;\begin{document}&#10;&#10;$\bar{{\bm z}}^g$&#10;&#10;\end{document}"/>
  <p:tag name="IGUANATEXSIZE" val="18"/>
  <p:tag name="IGUANATEXCURSOR" val="128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32.99591"/>
  <p:tag name="ORIGINALWIDTH" val="29.24638"/>
  <p:tag name="OUTPUTTYPE" val="PNG"/>
  <p:tag name="IGUANATEXVERSION" val="160"/>
  <p:tag name="LATEXADDIN" val="\documentclass{article}&#10;\usepackage{amsthm,amsmath,amssymb}&#10;\usepackage{bm}&#10;\pagestyle{empty}&#10;\begin{document}&#10;&#10;${\bm z}^g_i$&#10;&#10;\end{document}"/>
  <p:tag name="IGUANATEXSIZE" val="18"/>
  <p:tag name="IGUANATEXCURSOR" val="141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32.99591"/>
  <p:tag name="ORIGINALWIDTH" val="29.24638"/>
  <p:tag name="OUTPUTTYPE" val="PNG"/>
  <p:tag name="IGUANATEXVERSION" val="160"/>
  <p:tag name="LATEXADDIN" val="\documentclass{article}&#10;\usepackage{amsthm,amsmath,amssymb}&#10;\usepackage{bm}&#10;\pagestyle{empty}&#10;\begin{document}&#10;&#10;${\bm z}^g_i$&#10;&#10;\end{document}"/>
  <p:tag name="IGUANATEXSIZE" val="18"/>
  <p:tag name="IGUANATEXCURSOR" val="141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21.74724"/>
  <p:tag name="ORIGINALWIDTH" val="29.24638"/>
  <p:tag name="OUTPUTTYPE" val="PNG"/>
  <p:tag name="IGUANATEXVERSION" val="160"/>
  <p:tag name="LATEXADDIN" val="\documentclass{article}&#10;\usepackage{amsthm,amsmath,amssymb}&#10;\usepackage{bm}&#10;\pagestyle{empty}&#10;\begin{document}&#10;&#10;$\bar{{\bm z}}^g$&#10;&#10;\end{document}"/>
  <p:tag name="IGUANATEXSIZE" val="18"/>
  <p:tag name="IGUANATEXCURSOR" val="128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32.99591"/>
  <p:tag name="ORIGINALWIDTH" val="29.99622"/>
  <p:tag name="OUTPUTTYPE" val="PNG"/>
  <p:tag name="IGUANATEXVERSION" val="160"/>
  <p:tag name="LATEXADDIN" val="\documentclass{article}&#10;\usepackage{amsthm,amsmath,amssymb}&#10;\usepackage{bm}&#10;\pagestyle{empty}&#10;\begin{document}&#10;&#10;$\bar{\bm z}^p_i$&#10;&#10;\end{document}"/>
  <p:tag name="IGUANATEXSIZE" val="18"/>
  <p:tag name="IGUANATEXCURSOR" val="128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Fals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95.23811"/>
  <p:tag name="OUTPUTTYPE" val="PNG"/>
  <p:tag name="IGUANATEXVERSION" val="160"/>
  <p:tag name="LATEXADDIN" val="\documentclass{article}&#10;\usepackage{amsmath}&#10;\pagestyle{empty}&#10;\begin{document}&#10;&#10;$\mathcal{X}$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73.9783"/>
  <p:tag name="OUTPUTTYPE" val="PNG"/>
  <p:tag name="IGUANATEXVERSION" val="160"/>
  <p:tag name="LATEXADDIN" val="\documentclass{article}&#10;\usepackage{amsmath}&#10;\pagestyle{empty}&#10;\begin{document}&#10;&#10;$\triangle^\mathcal{Y}$&#10;&#10;\end{document}"/>
  <p:tag name="IGUANATEXSIZE" val="20"/>
  <p:tag name="IGUANATEXCURSOR" val="103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1388</TotalTime>
  <Words>1568</Words>
  <Application>Microsoft Office PowerPoint</Application>
  <PresentationFormat>宽屏</PresentationFormat>
  <Paragraphs>302</Paragraphs>
  <Slides>35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0" baseType="lpstr">
      <vt:lpstr>Arial</vt:lpstr>
      <vt:lpstr>Calibri</vt:lpstr>
      <vt:lpstr>Cambria Math</vt:lpstr>
      <vt:lpstr>Roboto</vt:lpstr>
      <vt:lpstr>Office Theme</vt:lpstr>
      <vt:lpstr>PowerPoint 演示文稿</vt:lpstr>
      <vt:lpstr>Federated Learning (FL)</vt:lpstr>
      <vt:lpstr>Statistical Heterogeneity Issue </vt:lpstr>
      <vt:lpstr>Statistical Heterogeneity Issue </vt:lpstr>
      <vt:lpstr>Representation bias phenomenon</vt:lpstr>
      <vt:lpstr>Representation degeneration phenomenon</vt:lpstr>
      <vt:lpstr> Personalized FL (pFL)</vt:lpstr>
      <vt:lpstr> Personalized FL (pFL)</vt:lpstr>
      <vt:lpstr> Personalized FL (pFL)</vt:lpstr>
      <vt:lpstr>Our Domain Bias Eliminator (DBE)</vt:lpstr>
      <vt:lpstr>Our Domain Bias Eliminator (DBE)</vt:lpstr>
      <vt:lpstr>Personalized Representation Bias Memory (PRBM) </vt:lpstr>
      <vt:lpstr>Personalized Representation Bias Memory (PRBM) </vt:lpstr>
      <vt:lpstr>Personalized Representation Bias Memory (PRBM) </vt:lpstr>
      <vt:lpstr>Personalized Representation Bias Memory (PRBM) </vt:lpstr>
      <vt:lpstr>Personalized Representation Bias Memory (PRBM) </vt:lpstr>
      <vt:lpstr>Personalized Representation Bias Memory (PRBM) </vt:lpstr>
      <vt:lpstr>Personalized Representation Bias Memory (PRBM) </vt:lpstr>
      <vt:lpstr>Personalized Representation Bias Memory (PRBM) </vt:lpstr>
      <vt:lpstr>DBE: PRBM + Mean Regularization (MR)</vt:lpstr>
      <vt:lpstr>DBE: PRBM + Mean Regularization (MR)</vt:lpstr>
      <vt:lpstr>DBE: PRBM + Mean Regularization (MR)</vt:lpstr>
      <vt:lpstr>DBE: PRBM + Mean Regularization (MR)</vt:lpstr>
      <vt:lpstr>DBE: PRBM + Mean Regularization (MR)</vt:lpstr>
      <vt:lpstr>DBE: PRBM + Mean Regularization (MR)</vt:lpstr>
      <vt:lpstr>Improved Bi-directional Knowledge Transfer</vt:lpstr>
      <vt:lpstr>Improved Bi-directional Knowledge Transfer</vt:lpstr>
      <vt:lpstr>Improved Bi-directional Knowledge Transfer</vt:lpstr>
      <vt:lpstr>Extensive Experiments</vt:lpstr>
      <vt:lpstr>Extensive Experiments</vt:lpstr>
      <vt:lpstr>Extensive Experiments</vt:lpstr>
      <vt:lpstr>Extensive Experiments</vt:lpstr>
      <vt:lpstr>Extensive Experiments</vt:lpstr>
      <vt:lpstr>Extensive Experiments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 Tsing</dc:creator>
  <cp:lastModifiedBy>Tsing Zhang</cp:lastModifiedBy>
  <cp:revision>143</cp:revision>
  <dcterms:created xsi:type="dcterms:W3CDTF">2022-12-30T13:59:21Z</dcterms:created>
  <dcterms:modified xsi:type="dcterms:W3CDTF">2023-11-12T04:53:20Z</dcterms:modified>
</cp:coreProperties>
</file>